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4"/>
  </p:notesMasterIdLst>
  <p:sldIdLst>
    <p:sldId id="356" r:id="rId3"/>
    <p:sldId id="477" r:id="rId5"/>
    <p:sldId id="478" r:id="rId6"/>
    <p:sldId id="498" r:id="rId7"/>
    <p:sldId id="572" r:id="rId8"/>
    <p:sldId id="463" r:id="rId9"/>
    <p:sldId id="499" r:id="rId10"/>
    <p:sldId id="519" r:id="rId11"/>
    <p:sldId id="520" r:id="rId12"/>
    <p:sldId id="521" r:id="rId13"/>
    <p:sldId id="522" r:id="rId14"/>
    <p:sldId id="523" r:id="rId15"/>
    <p:sldId id="524" r:id="rId16"/>
    <p:sldId id="543" r:id="rId17"/>
    <p:sldId id="544" r:id="rId18"/>
    <p:sldId id="545" r:id="rId19"/>
    <p:sldId id="546" r:id="rId20"/>
    <p:sldId id="547" r:id="rId21"/>
    <p:sldId id="548" r:id="rId22"/>
    <p:sldId id="549" r:id="rId23"/>
    <p:sldId id="570" r:id="rId24"/>
    <p:sldId id="568" r:id="rId25"/>
    <p:sldId id="569" r:id="rId26"/>
    <p:sldId id="571" r:id="rId27"/>
    <p:sldId id="574" r:id="rId28"/>
    <p:sldId id="485" r:id="rId29"/>
    <p:sldId id="575" r:id="rId30"/>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19" autoAdjust="0"/>
    <p:restoredTop sz="80536" autoAdjust="0"/>
  </p:normalViewPr>
  <p:slideViewPr>
    <p:cSldViewPr snapToGrid="0">
      <p:cViewPr>
        <p:scale>
          <a:sx n="100" d="100"/>
          <a:sy n="100" d="100"/>
        </p:scale>
        <p:origin x="690"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gs" Target="tags/tag2.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6CFC2-50B5-4457-AF36-993C4B0A5C9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D267D8-675A-4013-93C5-8E475FB263E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大家好，下面我就来汇报一下我近期的工作</a:t>
            </a:r>
            <a:r>
              <a:rPr lang="zh-CN" altLang="en-US" dirty="0" smtClean="0"/>
              <a:t>。</a:t>
            </a:r>
            <a:endParaRPr lang="zh-CN" altLang="en-US" dirty="0"/>
          </a:p>
        </p:txBody>
      </p:sp>
      <p:sp>
        <p:nvSpPr>
          <p:cNvPr id="4" name="灯片编号占位符 3"/>
          <p:cNvSpPr>
            <a:spLocks noGrp="1"/>
          </p:cNvSpPr>
          <p:nvPr>
            <p:ph type="sldNum" sz="quarter" idx="5"/>
          </p:nvPr>
        </p:nvSpPr>
        <p:spPr/>
        <p:txBody>
          <a:bodyPr/>
          <a:lstStyle/>
          <a:p>
            <a:fld id="{AFD267D8-675A-4013-93C5-8E475FB263E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a:t>
            </a:r>
            <a:r>
              <a:rPr lang="zh-CN" altLang="en-US" sz="1800" kern="100" dirty="0" smtClean="0">
                <a:effectLst/>
                <a:latin typeface="等线" panose="02010600030101010101" pitchFamily="2" charset="-122"/>
                <a:ea typeface="+mn-ea"/>
                <a:cs typeface="Times New Roman" panose="02020603050405020304" pitchFamily="18" charset="0"/>
              </a:rPr>
              <a:t>先简单介绍一下我的数据源。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我大论文的数据来自百度慧眼平台提供的百度迁徙数据，具体的相关属性先以省级为例，如表所示。</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当然百度迁徙也提供了市级迁徙的数据</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利用编写的爬虫程序对百度迁徙数据进行爬取，主要包括省份名称，时间信息，迁入迁出指数，以及各省份的迁入迁出占比。举个简单的例子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a:t>
            </a:r>
            <a:r>
              <a:rPr lang="zh-CN" altLang="en-US" sz="1800" kern="100" dirty="0" smtClean="0">
                <a:effectLst/>
                <a:latin typeface="等线" panose="02010600030101010101" pitchFamily="2" charset="-122"/>
                <a:ea typeface="+mn-ea"/>
                <a:cs typeface="Times New Roman" panose="02020603050405020304" pitchFamily="18" charset="0"/>
              </a:rPr>
              <a:t>先简单介绍一下我的数据源。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我大论文的数据来自百度慧眼平台提供的百度迁徙数据，具体的相关属性先以省级为例，如表所示。</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当然百度迁徙也提供了市级迁徙的数据</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利用编写的爬虫程序对百度迁徙数据进行爬取，主要包括省份名称，时间信息，迁入迁出指数，以及各省份的迁入迁出占比。举个简单的例子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a:t>
            </a:r>
            <a:r>
              <a:rPr lang="zh-CN" altLang="en-US" sz="1800" kern="100" dirty="0" smtClean="0">
                <a:effectLst/>
                <a:latin typeface="等线" panose="02010600030101010101" pitchFamily="2" charset="-122"/>
                <a:ea typeface="+mn-ea"/>
                <a:cs typeface="Times New Roman" panose="02020603050405020304" pitchFamily="18" charset="0"/>
              </a:rPr>
              <a:t>先简单介绍一下我的数据源。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我大论文的数据来自百度慧眼平台提供的百度迁徙数据，具体的相关属性先以省级为例，如表所示。</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当然百度迁徙也提供了市级迁徙的数据</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利用编写的爬虫程序对百度迁徙数据进行爬取，主要包括省份名称，时间信息，迁入迁出指数，以及各省份的迁入迁出占比。举个简单的例子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a:t>
            </a:r>
            <a:r>
              <a:rPr lang="zh-CN" altLang="en-US" sz="1800" kern="100" dirty="0" smtClean="0">
                <a:effectLst/>
                <a:latin typeface="等线" panose="02010600030101010101" pitchFamily="2" charset="-122"/>
                <a:ea typeface="+mn-ea"/>
                <a:cs typeface="Times New Roman" panose="02020603050405020304" pitchFamily="18" charset="0"/>
              </a:rPr>
              <a:t>先简单介绍一下我的数据源。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我大论文的数据来自百度慧眼平台提供的百度迁徙数据，具体的相关属性先以省级为例，如表所示。</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当然百度迁徙也提供了市级迁徙的数据</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利用编写的爬虫程序对百度迁徙数据进行爬取，主要包括省份名称，时间信息，迁入迁出指数，以及各省份的迁入迁出占比。举个简单的例子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a:t>
            </a:r>
            <a:r>
              <a:rPr lang="zh-CN" altLang="en-US" sz="1800" kern="100" dirty="0" smtClean="0">
                <a:effectLst/>
                <a:latin typeface="等线" panose="02010600030101010101" pitchFamily="2" charset="-122"/>
                <a:ea typeface="+mn-ea"/>
                <a:cs typeface="Times New Roman" panose="02020603050405020304" pitchFamily="18" charset="0"/>
              </a:rPr>
              <a:t>先简单介绍一下我的数据源。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我大论文的数据来自百度慧眼平台提供的百度迁徙数据，具体的相关属性先以省级为例，如表所示。</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当然百度迁徙也提供了市级迁徙的数据</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利用编写的爬虫程序对百度迁徙数据进行爬取，主要包括省份名称，时间信息，迁入迁出指数，以及各省份的迁入迁出占比。举个简单的例子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a:t>
            </a:r>
            <a:r>
              <a:rPr lang="zh-CN" altLang="en-US" sz="1800" kern="100" dirty="0" smtClean="0">
                <a:effectLst/>
                <a:latin typeface="等线" panose="02010600030101010101" pitchFamily="2" charset="-122"/>
                <a:ea typeface="+mn-ea"/>
                <a:cs typeface="Times New Roman" panose="02020603050405020304" pitchFamily="18" charset="0"/>
              </a:rPr>
              <a:t>先简单介绍一下我的数据源。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我大论文的数据来自百度慧眼平台提供的百度迁徙数据，具体的相关属性先以省级为例，如表所示。</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当然百度迁徙也提供了市级迁徙的数据</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利用编写的爬虫程序对百度迁徙数据进行爬取，主要包括省份名称，时间信息，迁入迁出指数，以及各省份的迁入迁出占比。举个简单的例子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a:t>
            </a:r>
            <a:r>
              <a:rPr lang="zh-CN" altLang="en-US" sz="1800" kern="100" dirty="0" smtClean="0">
                <a:effectLst/>
                <a:latin typeface="等线" panose="02010600030101010101" pitchFamily="2" charset="-122"/>
                <a:ea typeface="+mn-ea"/>
                <a:cs typeface="Times New Roman" panose="02020603050405020304" pitchFamily="18" charset="0"/>
              </a:rPr>
              <a:t>先简单介绍一下我的数据源。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我大论文的数据来自百度慧眼平台提供的百度迁徙数据，具体的相关属性先以省级为例，如表所示。</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当然百度迁徙也提供了市级迁徙的数据</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利用编写的爬虫程序对百度迁徙数据进行爬取，主要包括省份名称，时间信息，迁入迁出指数，以及各省份的迁入迁出占比。举个简单的例子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a:t>
            </a:r>
            <a:r>
              <a:rPr lang="zh-CN" altLang="en-US" sz="1800" kern="100" dirty="0" smtClean="0">
                <a:effectLst/>
                <a:latin typeface="等线" panose="02010600030101010101" pitchFamily="2" charset="-122"/>
                <a:ea typeface="+mn-ea"/>
                <a:cs typeface="Times New Roman" panose="02020603050405020304" pitchFamily="18" charset="0"/>
              </a:rPr>
              <a:t>先简单介绍一下我的数据源。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我大论文的数据来自百度慧眼平台提供的百度迁徙数据，具体的相关属性先以省级为例，如表所示。</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当然百度迁徙也提供了市级迁徙的数据</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利用编写的爬虫程序对百度迁徙数据进行爬取，主要包括省份名称，时间信息，迁入迁出指数，以及各省份的迁入迁出占比。举个简单的例子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a:t>
            </a:r>
            <a:r>
              <a:rPr lang="zh-CN" altLang="en-US" sz="1800" kern="100" dirty="0" smtClean="0">
                <a:effectLst/>
                <a:latin typeface="等线" panose="02010600030101010101" pitchFamily="2" charset="-122"/>
                <a:ea typeface="+mn-ea"/>
                <a:cs typeface="Times New Roman" panose="02020603050405020304" pitchFamily="18" charset="0"/>
              </a:rPr>
              <a:t>先简单介绍一下我的数据源。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我大论文的数据来自百度慧眼平台提供的百度迁徙数据，具体的相关属性先以省级为例，如表所示。</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当然百度迁徙也提供了市级迁徙的数据</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利用编写的爬虫程序对百度迁徙数据进行爬取，主要包括省份名称，时间信息，迁入迁出指数，以及各省份的迁入迁出占比。举个简单的例子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a:t>
            </a:r>
            <a:r>
              <a:rPr lang="zh-CN" altLang="en-US" sz="1800" kern="100" dirty="0" smtClean="0">
                <a:effectLst/>
                <a:latin typeface="等线" panose="02010600030101010101" pitchFamily="2" charset="-122"/>
                <a:ea typeface="+mn-ea"/>
                <a:cs typeface="Times New Roman" panose="02020603050405020304" pitchFamily="18" charset="0"/>
              </a:rPr>
              <a:t>先简单介绍一下我的数据源。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我大论文的数据来自百度慧眼平台提供的百度迁徙数据，具体的相关属性先以省级为例，如表所示。</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当然百度迁徙也提供了市级迁徙的数据</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利用编写的爬虫程序对百度迁徙数据进行爬取，主要包括省份名称，时间信息，迁入迁出指数，以及各省份的迁入迁出占比。举个简单的例子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D86390-BA3E-47D3-910B-10AF3E78713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a:t>
            </a:r>
            <a:r>
              <a:rPr lang="zh-CN" altLang="en-US" sz="1800" kern="100" dirty="0" smtClean="0">
                <a:effectLst/>
                <a:latin typeface="等线" panose="02010600030101010101" pitchFamily="2" charset="-122"/>
                <a:ea typeface="+mn-ea"/>
                <a:cs typeface="Times New Roman" panose="02020603050405020304" pitchFamily="18" charset="0"/>
              </a:rPr>
              <a:t>先简单介绍一下我的数据源。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我大论文的数据来自百度慧眼平台提供的百度迁徙数据，具体的相关属性先以省级为例，如表所示。</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当然百度迁徙也提供了市级迁徙的数据</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利用编写的爬虫程序对百度迁徙数据进行爬取，主要包括省份名称，时间信息，迁入迁出指数，以及各省份的迁入迁出占比。举个简单的例子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a:t>
            </a:r>
            <a:r>
              <a:rPr lang="zh-CN" altLang="en-US" sz="1800" kern="100" dirty="0" smtClean="0">
                <a:effectLst/>
                <a:latin typeface="等线" panose="02010600030101010101" pitchFamily="2" charset="-122"/>
                <a:ea typeface="+mn-ea"/>
                <a:cs typeface="Times New Roman" panose="02020603050405020304" pitchFamily="18" charset="0"/>
              </a:rPr>
              <a:t>先简单介绍一下我的数据源。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我大论文的数据来自百度慧眼平台提供的百度迁徙数据，具体的相关属性先以省级为例，如表所示。</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当然百度迁徙也提供了市级迁徙的数据</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利用编写的爬虫程序对百度迁徙数据进行爬取，主要包括省份名称，时间信息，迁入迁出指数，以及各省份的迁入迁出占比。举个简单的例子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a:t>
            </a:r>
            <a:r>
              <a:rPr lang="zh-CN" altLang="en-US" sz="1800" kern="100" dirty="0" smtClean="0">
                <a:effectLst/>
                <a:latin typeface="等线" panose="02010600030101010101" pitchFamily="2" charset="-122"/>
                <a:ea typeface="+mn-ea"/>
                <a:cs typeface="Times New Roman" panose="02020603050405020304" pitchFamily="18" charset="0"/>
              </a:rPr>
              <a:t>先简单介绍一下我的数据源。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我大论文的数据来自百度慧眼平台提供的百度迁徙数据，具体的相关属性先以省级为例，如表所示。</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当然百度迁徙也提供了市级迁徙的数据</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利用编写的爬虫程序对百度迁徙数据进行爬取，主要包括省份名称，时间信息，迁入迁出指数，以及各省份的迁入迁出占比。举个简单的例子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a:t>
            </a:r>
            <a:r>
              <a:rPr lang="zh-CN" altLang="en-US" sz="1800" kern="100" dirty="0" smtClean="0">
                <a:effectLst/>
                <a:latin typeface="等线" panose="02010600030101010101" pitchFamily="2" charset="-122"/>
                <a:ea typeface="+mn-ea"/>
                <a:cs typeface="Times New Roman" panose="02020603050405020304" pitchFamily="18" charset="0"/>
              </a:rPr>
              <a:t>先简单介绍一下我的数据源。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我大论文的数据来自百度慧眼平台提供的百度迁徙数据，具体的相关属性先以省级为例，如表所示。</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当然百度迁徙也提供了市级迁徙的数据</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利用编写的爬虫程序对百度迁徙数据进行爬取，主要包括省份名称，时间信息，迁入迁出指数，以及各省份的迁入迁出占比。举个简单的例子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a:t>
            </a:r>
            <a:r>
              <a:rPr lang="zh-CN" altLang="en-US" sz="1800" kern="100" dirty="0" smtClean="0">
                <a:effectLst/>
                <a:latin typeface="等线" panose="02010600030101010101" pitchFamily="2" charset="-122"/>
                <a:ea typeface="+mn-ea"/>
                <a:cs typeface="Times New Roman" panose="02020603050405020304" pitchFamily="18" charset="0"/>
              </a:rPr>
              <a:t>先简单介绍一下我的数据源。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我大论文的数据来自百度慧眼平台提供的百度迁徙数据，具体的相关属性先以省级为例，如表所示。</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当然百度迁徙也提供了市级迁徙的数据</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利用编写的爬虫程序对百度迁徙数据进行爬取，主要包括省份名称，时间信息，迁入迁出指数，以及各省份的迁入迁出占比。举个简单的例子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a:t>
            </a:r>
            <a:r>
              <a:rPr lang="zh-CN" altLang="en-US" sz="1800" kern="100" dirty="0" smtClean="0">
                <a:effectLst/>
                <a:latin typeface="等线" panose="02010600030101010101" pitchFamily="2" charset="-122"/>
                <a:ea typeface="+mn-ea"/>
                <a:cs typeface="Times New Roman" panose="02020603050405020304" pitchFamily="18" charset="0"/>
              </a:rPr>
              <a:t>先简单介绍一下我的数据源。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我大论文的数据来自百度慧眼平台提供的百度迁徙数据，具体的相关属性先以省级为例，如表所示。</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当然百度迁徙也提供了市级迁徙的数据</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利用编写的爬虫程序对百度迁徙数据进行爬取，主要包括省份名称，时间信息，迁入迁出指数，以及各省份的迁入迁出占比。举个简单的例子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汇报完毕！</a:t>
            </a:r>
            <a:endParaRPr lang="zh-CN" altLang="en-US" dirty="0"/>
          </a:p>
        </p:txBody>
      </p:sp>
      <p:sp>
        <p:nvSpPr>
          <p:cNvPr id="4" name="灯片编号占位符 3"/>
          <p:cNvSpPr>
            <a:spLocks noGrp="1"/>
          </p:cNvSpPr>
          <p:nvPr>
            <p:ph type="sldNum" sz="quarter" idx="10"/>
          </p:nvPr>
        </p:nvSpPr>
        <p:spPr/>
        <p:txBody>
          <a:bodyPr/>
          <a:lstStyle/>
          <a:p>
            <a:fld id="{67D86390-BA3E-47D3-910B-10AF3E78713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a:t>
            </a:r>
            <a:r>
              <a:rPr lang="zh-CN" altLang="en-US" sz="1800" kern="100" dirty="0" smtClean="0">
                <a:effectLst/>
                <a:latin typeface="等线" panose="02010600030101010101" pitchFamily="2" charset="-122"/>
                <a:ea typeface="+mn-ea"/>
                <a:cs typeface="Times New Roman" panose="02020603050405020304" pitchFamily="18" charset="0"/>
              </a:rPr>
              <a:t>先简单介绍一下我的数据源。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我大论文的数据来自百度慧眼平台提供的百度迁徙数据，具体的相关属性先以省级为例，如表所示。</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当然百度迁徙也提供了市级迁徙的数据</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利用编写的爬虫程序对百度迁徙数据进行爬取，主要包括省份名称，时间信息，迁入迁出指数，以及各省份的迁入迁出占比。举个简单的例子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13105" rtl="0" eaLnBrk="1" fontAlgn="auto" latinLnBrk="0" hangingPunct="1">
              <a:lnSpc>
                <a:spcPct val="100000"/>
              </a:lnSpc>
              <a:spcBef>
                <a:spcPts val="0"/>
              </a:spcBef>
              <a:spcAft>
                <a:spcPts val="0"/>
              </a:spcAft>
              <a:buClrTx/>
              <a:buSzTx/>
              <a:buFontTx/>
              <a:buNone/>
              <a:defRPr/>
            </a:pPr>
            <a:endParaRPr lang="en-US" altLang="zh-CN" b="1" dirty="0" smtClean="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67D86390-BA3E-47D3-910B-10AF3E78713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13105" rtl="0" eaLnBrk="1" fontAlgn="auto" latinLnBrk="0" hangingPunct="1">
              <a:lnSpc>
                <a:spcPct val="100000"/>
              </a:lnSpc>
              <a:spcBef>
                <a:spcPts val="0"/>
              </a:spcBef>
              <a:spcAft>
                <a:spcPts val="0"/>
              </a:spcAft>
              <a:buClrTx/>
              <a:buSzTx/>
              <a:buFontTx/>
              <a:buNone/>
              <a:defRPr/>
            </a:pPr>
            <a:endParaRPr lang="en-US" altLang="zh-CN" b="1" dirty="0" smtClean="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67D86390-BA3E-47D3-910B-10AF3E78713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713105" rtl="0" eaLnBrk="1" fontAlgn="auto" latinLnBrk="0" hangingPunct="1">
              <a:lnSpc>
                <a:spcPct val="100000"/>
              </a:lnSpc>
              <a:spcBef>
                <a:spcPts val="0"/>
              </a:spcBef>
              <a:spcAft>
                <a:spcPts val="0"/>
              </a:spcAft>
              <a:buClrTx/>
              <a:buSzTx/>
              <a:buFontTx/>
              <a:buNone/>
              <a:defRPr/>
            </a:pPr>
            <a:endParaRPr lang="en-US" altLang="zh-CN" b="1" dirty="0" smtClean="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fld id="{67D86390-BA3E-47D3-910B-10AF3E78713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a:t>
            </a:r>
            <a:r>
              <a:rPr lang="zh-CN" altLang="en-US" sz="1800" kern="100" dirty="0" smtClean="0">
                <a:effectLst/>
                <a:latin typeface="等线" panose="02010600030101010101" pitchFamily="2" charset="-122"/>
                <a:ea typeface="+mn-ea"/>
                <a:cs typeface="Times New Roman" panose="02020603050405020304" pitchFamily="18" charset="0"/>
              </a:rPr>
              <a:t>先简单介绍一下我的数据源。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我大论文的数据来自百度慧眼平台提供的百度迁徙数据，具体的相关属性先以省级为例，如表所示。</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当然百度迁徙也提供了市级迁徙的数据</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利用编写的爬虫程序对百度迁徙数据进行爬取，主要包括省份名称，时间信息，迁入迁出指数，以及各省份的迁入迁出占比。举个简单的例子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a:t>
            </a:r>
            <a:r>
              <a:rPr lang="zh-CN" altLang="en-US" sz="1800" kern="100" dirty="0" smtClean="0">
                <a:effectLst/>
                <a:latin typeface="等线" panose="02010600030101010101" pitchFamily="2" charset="-122"/>
                <a:ea typeface="+mn-ea"/>
                <a:cs typeface="Times New Roman" panose="02020603050405020304" pitchFamily="18" charset="0"/>
              </a:rPr>
              <a:t>先简单介绍一下我的数据源。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我大论文的数据来自百度慧眼平台提供的百度迁徙数据，具体的相关属性先以省级为例，如表所示。</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当然百度迁徙也提供了市级迁徙的数据</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利用编写的爬虫程序对百度迁徙数据进行爬取，主要包括省份名称，时间信息，迁入迁出指数，以及各省份的迁入迁出占比。举个简单的例子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a:t>
            </a:r>
            <a:r>
              <a:rPr lang="zh-CN" altLang="en-US" sz="1800" kern="100" dirty="0" smtClean="0">
                <a:effectLst/>
                <a:latin typeface="等线" panose="02010600030101010101" pitchFamily="2" charset="-122"/>
                <a:ea typeface="+mn-ea"/>
                <a:cs typeface="Times New Roman" panose="02020603050405020304" pitchFamily="18" charset="0"/>
              </a:rPr>
              <a:t>先简单介绍一下我的数据源。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我大论文的数据来自百度慧眼平台提供的百度迁徙数据，具体的相关属性先以省级为例，如表所示。</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当然百度迁徙也提供了市级迁徙的数据</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800" kern="100" dirty="0" smtClean="0">
                <a:effectLst/>
                <a:latin typeface="等线" panose="02010600030101010101" pitchFamily="2" charset="-122"/>
                <a:ea typeface="+mn-ea"/>
                <a:cs typeface="Times New Roman" panose="02020603050405020304" pitchFamily="18" charset="0"/>
              </a:rPr>
              <a:t>利用编写的爬虫程序对百度迁徙数据进行爬取，主要包括省份名称，时间信息，迁入迁出指数，以及各省份的迁入迁出占比。举个简单的例子</a:t>
            </a:r>
            <a:endParaRPr lang="en-US" altLang="zh-CN" sz="1800" kern="100" dirty="0" smtClean="0">
              <a:effectLst/>
              <a:latin typeface="等线" panose="02010600030101010101" pitchFamily="2" charset="-122"/>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US" altLang="zh-CN" sz="1800" kern="100" dirty="0" smtClean="0">
              <a:effectLst/>
              <a:latin typeface="等线" panose="02010600030101010101" pitchFamily="2" charset="-122"/>
              <a:ea typeface="+mn-ea"/>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5"/>
            <a:ext cx="12192000" cy="685443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5"/>
            <a:ext cx="12192000" cy="6854430"/>
          </a:xfrm>
          <a:prstGeom prst="rect">
            <a:avLst/>
          </a:prstGeom>
        </p:spPr>
      </p:pic>
      <p:sp>
        <p:nvSpPr>
          <p:cNvPr id="2" name="标题 1"/>
          <p:cNvSpPr>
            <a:spLocks noGrp="1"/>
          </p:cNvSpPr>
          <p:nvPr>
            <p:ph type="title"/>
          </p:nvPr>
        </p:nvSpPr>
        <p:spPr>
          <a:xfrm>
            <a:off x="2755900" y="241301"/>
            <a:ext cx="8597900" cy="749300"/>
          </a:xfrm>
          <a:prstGeom prst="rect">
            <a:avLst/>
          </a:prstGeom>
        </p:spPr>
        <p:txBody>
          <a:bodyPr anchor="ctr"/>
          <a:lstStyle>
            <a:lvl1pPr>
              <a:defRPr sz="3600" b="1">
                <a:solidFill>
                  <a:srgbClr val="0033CC"/>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t>单击此处编辑母版标题样式</a:t>
            </a:r>
            <a:endParaRPr lang="zh-CN" altLang="en-US" dirty="0"/>
          </a:p>
        </p:txBody>
      </p:sp>
      <p:sp>
        <p:nvSpPr>
          <p:cNvPr id="4" name="内容占位符 3"/>
          <p:cNvSpPr>
            <a:spLocks noGrp="1"/>
          </p:cNvSpPr>
          <p:nvPr>
            <p:ph sz="quarter" idx="10" hasCustomPrompt="1"/>
          </p:nvPr>
        </p:nvSpPr>
        <p:spPr>
          <a:xfrm>
            <a:off x="660400" y="1282700"/>
            <a:ext cx="10909300" cy="4749800"/>
          </a:xfrm>
          <a:prstGeom prst="rect">
            <a:avLst/>
          </a:prstGeom>
        </p:spPr>
        <p:txBody>
          <a:bodyPr/>
          <a:lstStyle>
            <a:lvl1pPr marL="228600" indent="-228600">
              <a:lnSpc>
                <a:spcPct val="100000"/>
              </a:lnSpc>
              <a:buClr>
                <a:srgbClr val="00B0F0"/>
              </a:buClr>
              <a:buSzPct val="70000"/>
              <a:buFont typeface="Wingdings" panose="05000000000000000000" pitchFamily="2" charset="2"/>
              <a:buChar char="u"/>
              <a:defRPr>
                <a:latin typeface="Times New Roman" panose="02020603050405020304" pitchFamily="18" charset="0"/>
                <a:ea typeface="黑体" panose="02010609060101010101" pitchFamily="49" charset="-122"/>
                <a:cs typeface="Times New Roman" panose="02020603050405020304" pitchFamily="18" charset="0"/>
              </a:defRPr>
            </a:lvl1pPr>
            <a:lvl2pPr marL="685800" indent="-228600">
              <a:lnSpc>
                <a:spcPct val="100000"/>
              </a:lnSpc>
              <a:buClr>
                <a:srgbClr val="00B0F0"/>
              </a:buClr>
              <a:buFont typeface="Wingdings" panose="05000000000000000000" pitchFamily="2" charset="2"/>
              <a:buChar char="Ø"/>
              <a:defRPr>
                <a:latin typeface="Times New Roman" panose="02020603050405020304" pitchFamily="18" charset="0"/>
                <a:ea typeface="华文中宋" panose="02010600040101010101" pitchFamily="2" charset="-122"/>
                <a:cs typeface="Times New Roman" panose="02020603050405020304" pitchFamily="18" charset="0"/>
              </a:defRPr>
            </a:lvl2pPr>
            <a:lvl3pPr marL="1143000" indent="-228600">
              <a:lnSpc>
                <a:spcPct val="100000"/>
              </a:lnSpc>
              <a:buClr>
                <a:srgbClr val="00B0F0"/>
              </a:buClr>
              <a:buFont typeface="Wingdings" panose="05000000000000000000" pitchFamily="2" charset="2"/>
              <a:buChar char="ü"/>
              <a:defRPr>
                <a:latin typeface="Times New Roman" panose="02020603050405020304" pitchFamily="18" charset="0"/>
                <a:ea typeface="华文中宋" panose="02010600040101010101" pitchFamily="2" charset="-122"/>
                <a:cs typeface="Times New Roman" panose="02020603050405020304" pitchFamily="18" charset="0"/>
              </a:defRPr>
            </a:lvl3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2.jpe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tags" Target="../tags/tag1.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8.emf"/><Relationship Id="rId2" Type="http://schemas.openxmlformats.org/officeDocument/2006/relationships/oleObject" Target="../embeddings/oleObject1.bin"/><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71020" y="428423"/>
            <a:ext cx="1476828" cy="1476828"/>
          </a:xfrm>
          <a:prstGeom prst="rect">
            <a:avLst/>
          </a:prstGeom>
        </p:spPr>
      </p:pic>
      <p:sp>
        <p:nvSpPr>
          <p:cNvPr id="2" name="文本框 1"/>
          <p:cNvSpPr txBox="1"/>
          <p:nvPr/>
        </p:nvSpPr>
        <p:spPr>
          <a:xfrm>
            <a:off x="7072631" y="5473594"/>
            <a:ext cx="2137626" cy="922020"/>
          </a:xfrm>
          <a:prstGeom prst="rect">
            <a:avLst/>
          </a:prstGeom>
          <a:noFill/>
        </p:spPr>
        <p:txBody>
          <a:bodyPr wrap="square" rtlCol="0">
            <a:spAutoFit/>
          </a:bodyPr>
          <a:lstStyle/>
          <a:p>
            <a:pPr lvl="0" algn="ctr">
              <a:lnSpc>
                <a:spcPct val="150000"/>
              </a:lnSpc>
              <a:defRPr/>
            </a:pPr>
            <a:r>
              <a:rPr kumimoji="0" lang="zh-CN" altLang="en-US"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rPr>
              <a:t>王宇航</a:t>
            </a:r>
            <a:endParaRPr kumimoji="0" lang="en-US" altLang="zh-CN"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b="1" i="0" u="none" strike="noStrike" kern="1200" cap="none" spc="0" normalizeH="0" baseline="0" noProof="0" dirty="0" smtClean="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rPr>
              <a:t>2022.12.09</a:t>
            </a:r>
            <a:endParaRPr kumimoji="0" lang="zh-CN" altLang="en-US" b="1"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4275109" y="3115345"/>
            <a:ext cx="7732671" cy="1076325"/>
          </a:xfrm>
          <a:prstGeom prst="rect">
            <a:avLst/>
          </a:prstGeom>
          <a:noFill/>
        </p:spPr>
        <p:txBody>
          <a:bodyPr wrap="square" rtlCol="0">
            <a:spAutoFit/>
          </a:bodyPr>
          <a:lstStyle/>
          <a:p>
            <a:pPr lvl="0">
              <a:defRPr/>
            </a:pPr>
            <a:r>
              <a:rPr lang="zh-CN" altLang="en-US" sz="3200" dirty="0">
                <a:solidFill>
                  <a:prstClr val="black"/>
                </a:solidFill>
                <a:latin typeface="宋体" panose="02010600030101010101" pitchFamily="2" charset="-122"/>
                <a:ea typeface="宋体" panose="02010600030101010101" pitchFamily="2" charset="-122"/>
              </a:rPr>
              <a:t>城市街区大气污染扩散模拟及可视分析系统</a:t>
            </a:r>
            <a:endParaRPr lang="zh-CN" altLang="en-US" sz="3200" dirty="0">
              <a:solidFill>
                <a:prstClr val="black"/>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45"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6" name="TextBox 28"/>
          <p:cNvSpPr txBox="1"/>
          <p:nvPr/>
        </p:nvSpPr>
        <p:spPr>
          <a:xfrm>
            <a:off x="2657686" y="394014"/>
            <a:ext cx="5297594"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b="1" dirty="0">
                <a:solidFill>
                  <a:srgbClr val="4472C4"/>
                </a:solidFill>
                <a:latin typeface="Arial" panose="020B0604020202020204" pitchFamily="34" charset="0"/>
                <a:ea typeface="微软雅黑" panose="020B0503020204020204" pitchFamily="34" charset="-122"/>
                <a:cs typeface="Arial" panose="020B0604020202020204" pitchFamily="34" charset="0"/>
              </a:rPr>
              <a:t>2</a:t>
            </a:r>
            <a:r>
              <a:rPr kumimoji="0" lang="en-US" altLang="zh-CN"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 BUG</a:t>
            </a: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及修复</a:t>
            </a:r>
            <a:endPar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471170" y="1132840"/>
            <a:ext cx="11487150" cy="1291590"/>
          </a:xfrm>
          <a:prstGeom prst="rect">
            <a:avLst/>
          </a:prstGeom>
          <a:noFill/>
        </p:spPr>
        <p:txBody>
          <a:bodyPr wrap="square" rtlCol="0">
            <a:spAutoFit/>
          </a:bodyPr>
          <a:p>
            <a:r>
              <a:rPr lang="en-US" altLang="zh-CN" sz="2400" b="1"/>
              <a:t>BUG3</a:t>
            </a:r>
            <a:r>
              <a:rPr lang="zh-CN" altLang="en-US" sz="2400" b="1"/>
              <a:t>的</a:t>
            </a:r>
            <a:r>
              <a:rPr lang="zh-CN" altLang="en-US" sz="2400" b="1"/>
              <a:t>修复</a:t>
            </a:r>
            <a:endParaRPr lang="zh-CN" altLang="en-US" sz="2400" b="1"/>
          </a:p>
          <a:p>
            <a:r>
              <a:rPr lang="zh-CN" altLang="en-US"/>
              <a:t>通过</a:t>
            </a:r>
            <a:r>
              <a:rPr lang="en-US" altLang="zh-CN"/>
              <a:t>debug</a:t>
            </a:r>
            <a:r>
              <a:rPr lang="zh-CN" altLang="en-US"/>
              <a:t>，我在代码中修复了这个路径问题，同时也发现有个文件，虽然是绝对路径，但是仍然生成成功，因为该绝对路径前后有大括号，所以脚本强制使用绝对路径来执行，所以没有问题，但是这样到了另一台电脑上又会出现问题，所以这里我一起解决</a:t>
            </a:r>
            <a:r>
              <a:rPr lang="zh-CN" altLang="en-US"/>
              <a:t>了</a:t>
            </a:r>
            <a:endParaRPr lang="zh-CN" altLang="en-US"/>
          </a:p>
        </p:txBody>
      </p:sp>
      <p:pic>
        <p:nvPicPr>
          <p:cNvPr id="3" name="图片 2"/>
          <p:cNvPicPr>
            <a:picLocks noChangeAspect="1"/>
          </p:cNvPicPr>
          <p:nvPr/>
        </p:nvPicPr>
        <p:blipFill>
          <a:blip r:embed="rId2"/>
          <a:stretch>
            <a:fillRect/>
          </a:stretch>
        </p:blipFill>
        <p:spPr>
          <a:xfrm>
            <a:off x="623570" y="2529205"/>
            <a:ext cx="10264140" cy="3284220"/>
          </a:xfrm>
          <a:prstGeom prst="rect">
            <a:avLst/>
          </a:prstGeom>
        </p:spPr>
      </p:pic>
      <p:pic>
        <p:nvPicPr>
          <p:cNvPr id="6" name="图片 5"/>
          <p:cNvPicPr>
            <a:picLocks noChangeAspect="1"/>
          </p:cNvPicPr>
          <p:nvPr/>
        </p:nvPicPr>
        <p:blipFill>
          <a:blip r:embed="rId3"/>
          <a:stretch>
            <a:fillRect/>
          </a:stretch>
        </p:blipFill>
        <p:spPr>
          <a:xfrm>
            <a:off x="5946140" y="162560"/>
            <a:ext cx="4701540" cy="815340"/>
          </a:xfrm>
          <a:prstGeom prst="rect">
            <a:avLst/>
          </a:prstGeom>
        </p:spPr>
      </p:pic>
      <p:sp>
        <p:nvSpPr>
          <p:cNvPr id="2" name="矩形 1"/>
          <p:cNvSpPr/>
          <p:nvPr/>
        </p:nvSpPr>
        <p:spPr>
          <a:xfrm>
            <a:off x="8143875" y="416560"/>
            <a:ext cx="629285" cy="53784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45"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6" name="TextBox 28"/>
          <p:cNvSpPr txBox="1"/>
          <p:nvPr/>
        </p:nvSpPr>
        <p:spPr>
          <a:xfrm>
            <a:off x="2657686" y="394014"/>
            <a:ext cx="5297594"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b="1" dirty="0">
                <a:solidFill>
                  <a:srgbClr val="4472C4"/>
                </a:solidFill>
                <a:latin typeface="Arial" panose="020B0604020202020204" pitchFamily="34" charset="0"/>
                <a:ea typeface="微软雅黑" panose="020B0503020204020204" pitchFamily="34" charset="-122"/>
                <a:cs typeface="Arial" panose="020B0604020202020204" pitchFamily="34" charset="0"/>
              </a:rPr>
              <a:t>2</a:t>
            </a:r>
            <a:r>
              <a:rPr kumimoji="0" lang="en-US" altLang="zh-CN"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 BUG</a:t>
            </a: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及修复</a:t>
            </a:r>
            <a:endPar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6619240" y="1313815"/>
            <a:ext cx="5274945" cy="4818380"/>
          </a:xfrm>
          <a:prstGeom prst="rect">
            <a:avLst/>
          </a:prstGeom>
          <a:noFill/>
        </p:spPr>
        <p:txBody>
          <a:bodyPr wrap="square" rtlCol="0">
            <a:noAutofit/>
          </a:bodyPr>
          <a:p>
            <a:r>
              <a:rPr lang="en-US" altLang="zh-CN" sz="2400" b="1"/>
              <a:t>BUG4</a:t>
            </a:r>
            <a:endParaRPr lang="en-US" altLang="zh-CN" sz="2400" b="1"/>
          </a:p>
          <a:p>
            <a:r>
              <a:rPr lang="zh-CN" altLang="en-US"/>
              <a:t>最后三个功能是对污染扩散计算，</a:t>
            </a:r>
            <a:r>
              <a:rPr lang="zh-CN" altLang="en-US">
                <a:solidFill>
                  <a:srgbClr val="FF0000"/>
                </a:solidFill>
              </a:rPr>
              <a:t>简要模式</a:t>
            </a:r>
            <a:r>
              <a:rPr lang="zh-CN" altLang="en-US"/>
              <a:t>窗口中，却无法选择风速路口边界，和污染源区域，原因竟然是上一步</a:t>
            </a:r>
            <a:r>
              <a:rPr lang="zh-CN" altLang="en-US" b="1">
                <a:solidFill>
                  <a:srgbClr val="FF0000"/>
                </a:solidFill>
              </a:rPr>
              <a:t>网格划分</a:t>
            </a:r>
            <a:r>
              <a:rPr lang="zh-CN" altLang="en-US"/>
              <a:t>中，对边界类型进行设置竟然是无效，也就是说，该功能只是做给用户看的，实际上无法对</a:t>
            </a:r>
            <a:r>
              <a:rPr lang="en-US" altLang="zh-CN"/>
              <a:t>msh</a:t>
            </a:r>
            <a:r>
              <a:rPr lang="zh-CN" altLang="en-US"/>
              <a:t>文件产生任何</a:t>
            </a:r>
            <a:r>
              <a:rPr lang="zh-CN" altLang="en-US"/>
              <a:t>作用</a:t>
            </a:r>
            <a:endParaRPr lang="zh-CN" altLang="en-US"/>
          </a:p>
          <a:p>
            <a:endParaRPr lang="zh-CN" altLang="en-US"/>
          </a:p>
        </p:txBody>
      </p:sp>
      <p:pic>
        <p:nvPicPr>
          <p:cNvPr id="2" name="图片 1"/>
          <p:cNvPicPr>
            <a:picLocks noChangeAspect="1"/>
          </p:cNvPicPr>
          <p:nvPr/>
        </p:nvPicPr>
        <p:blipFill>
          <a:blip r:embed="rId2"/>
          <a:stretch>
            <a:fillRect/>
          </a:stretch>
        </p:blipFill>
        <p:spPr>
          <a:xfrm>
            <a:off x="664210" y="1558925"/>
            <a:ext cx="5036820" cy="967740"/>
          </a:xfrm>
          <a:prstGeom prst="rect">
            <a:avLst/>
          </a:prstGeom>
        </p:spPr>
      </p:pic>
      <p:pic>
        <p:nvPicPr>
          <p:cNvPr id="4" name="图片 3"/>
          <p:cNvPicPr>
            <a:picLocks noChangeAspect="1"/>
          </p:cNvPicPr>
          <p:nvPr/>
        </p:nvPicPr>
        <p:blipFill>
          <a:blip r:embed="rId3"/>
          <a:stretch>
            <a:fillRect/>
          </a:stretch>
        </p:blipFill>
        <p:spPr>
          <a:xfrm>
            <a:off x="445770" y="2687320"/>
            <a:ext cx="5882640" cy="2903220"/>
          </a:xfrm>
          <a:prstGeom prst="rect">
            <a:avLst/>
          </a:prstGeom>
        </p:spPr>
      </p:pic>
      <p:sp>
        <p:nvSpPr>
          <p:cNvPr id="6" name="矩形 5"/>
          <p:cNvSpPr/>
          <p:nvPr/>
        </p:nvSpPr>
        <p:spPr>
          <a:xfrm>
            <a:off x="501650" y="4768850"/>
            <a:ext cx="5771515" cy="82169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图片 11"/>
          <p:cNvPicPr>
            <a:picLocks noChangeAspect="1"/>
          </p:cNvPicPr>
          <p:nvPr/>
        </p:nvPicPr>
        <p:blipFill>
          <a:blip r:embed="rId4"/>
          <a:srcRect l="373" t="45702" r="-566" b="6446"/>
          <a:stretch>
            <a:fillRect/>
          </a:stretch>
        </p:blipFill>
        <p:spPr>
          <a:xfrm>
            <a:off x="6609715" y="3298190"/>
            <a:ext cx="5284470" cy="1470660"/>
          </a:xfrm>
          <a:prstGeom prst="rect">
            <a:avLst/>
          </a:prstGeom>
        </p:spPr>
      </p:pic>
      <p:sp>
        <p:nvSpPr>
          <p:cNvPr id="7" name="文本框 6"/>
          <p:cNvSpPr txBox="1"/>
          <p:nvPr/>
        </p:nvSpPr>
        <p:spPr>
          <a:xfrm>
            <a:off x="7819390" y="5173345"/>
            <a:ext cx="2952115" cy="368300"/>
          </a:xfrm>
          <a:prstGeom prst="rect">
            <a:avLst/>
          </a:prstGeom>
          <a:noFill/>
        </p:spPr>
        <p:txBody>
          <a:bodyPr wrap="square" rtlCol="0">
            <a:spAutoFit/>
          </a:bodyPr>
          <a:p>
            <a:r>
              <a:rPr lang="zh-CN" altLang="en-US"/>
              <a:t>该功能是无效</a:t>
            </a:r>
            <a:r>
              <a:rPr lang="zh-CN" altLang="en-US"/>
              <a:t>功能</a:t>
            </a:r>
            <a:endParaRPr lang="zh-CN" altLang="en-US"/>
          </a:p>
        </p:txBody>
      </p:sp>
      <p:pic>
        <p:nvPicPr>
          <p:cNvPr id="3" name="图片 2"/>
          <p:cNvPicPr>
            <a:picLocks noChangeAspect="1"/>
          </p:cNvPicPr>
          <p:nvPr/>
        </p:nvPicPr>
        <p:blipFill>
          <a:blip r:embed="rId5"/>
          <a:stretch>
            <a:fillRect/>
          </a:stretch>
        </p:blipFill>
        <p:spPr>
          <a:xfrm>
            <a:off x="5905500" y="185420"/>
            <a:ext cx="4701540" cy="815340"/>
          </a:xfrm>
          <a:prstGeom prst="rect">
            <a:avLst/>
          </a:prstGeom>
        </p:spPr>
      </p:pic>
      <p:sp>
        <p:nvSpPr>
          <p:cNvPr id="8" name="矩形 7"/>
          <p:cNvSpPr/>
          <p:nvPr/>
        </p:nvSpPr>
        <p:spPr>
          <a:xfrm>
            <a:off x="8732520" y="440690"/>
            <a:ext cx="1248410" cy="53784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45"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6" name="TextBox 28"/>
          <p:cNvSpPr txBox="1"/>
          <p:nvPr/>
        </p:nvSpPr>
        <p:spPr>
          <a:xfrm>
            <a:off x="2657686" y="394014"/>
            <a:ext cx="5297594"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b="1" dirty="0">
                <a:solidFill>
                  <a:srgbClr val="4472C4"/>
                </a:solidFill>
                <a:latin typeface="Arial" panose="020B0604020202020204" pitchFamily="34" charset="0"/>
                <a:ea typeface="微软雅黑" panose="020B0503020204020204" pitchFamily="34" charset="-122"/>
                <a:cs typeface="Arial" panose="020B0604020202020204" pitchFamily="34" charset="0"/>
              </a:rPr>
              <a:t>2</a:t>
            </a:r>
            <a:r>
              <a:rPr kumimoji="0" lang="en-US" altLang="zh-CN"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 BUG</a:t>
            </a: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及修复</a:t>
            </a:r>
            <a:endPar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705485" y="1171575"/>
            <a:ext cx="11189335" cy="5305425"/>
          </a:xfrm>
          <a:prstGeom prst="rect">
            <a:avLst/>
          </a:prstGeom>
          <a:noFill/>
        </p:spPr>
        <p:txBody>
          <a:bodyPr wrap="square" rtlCol="0">
            <a:noAutofit/>
          </a:bodyPr>
          <a:p>
            <a:r>
              <a:rPr lang="en-US" altLang="zh-CN" sz="2400" b="1"/>
              <a:t>BUG4</a:t>
            </a:r>
            <a:r>
              <a:rPr lang="zh-CN" altLang="en-US" sz="2400" b="1"/>
              <a:t>的修复</a:t>
            </a:r>
            <a:endParaRPr lang="en-US" altLang="zh-CN" sz="2400" b="1"/>
          </a:p>
          <a:p>
            <a:r>
              <a:rPr lang="zh-CN" altLang="en-US"/>
              <a:t>该</a:t>
            </a:r>
            <a:r>
              <a:rPr lang="en-US" altLang="zh-CN"/>
              <a:t>bug</a:t>
            </a:r>
            <a:r>
              <a:rPr lang="zh-CN" altLang="en-US"/>
              <a:t>的修复需要对生成的</a:t>
            </a:r>
            <a:r>
              <a:rPr lang="en-US" altLang="zh-CN"/>
              <a:t>msh</a:t>
            </a:r>
            <a:r>
              <a:rPr lang="zh-CN" altLang="en-US"/>
              <a:t>文件进行读写操作，定位到指定行，替换用户所要求的边界类型，工作量较大，于是我直接使用手动修改的方式，每次生成</a:t>
            </a:r>
            <a:r>
              <a:rPr lang="en-US" altLang="zh-CN"/>
              <a:t>msh</a:t>
            </a:r>
            <a:r>
              <a:rPr lang="zh-CN" altLang="en-US"/>
              <a:t>文件，自己都手动进去</a:t>
            </a:r>
            <a:r>
              <a:rPr lang="en-US" altLang="zh-CN"/>
              <a:t>msh</a:t>
            </a:r>
            <a:r>
              <a:rPr lang="zh-CN" altLang="en-US"/>
              <a:t>文件修改边界类型，这里边界类型的设置，我只知道入口和出口，其他类型我也</a:t>
            </a:r>
            <a:r>
              <a:rPr lang="zh-CN" altLang="en-US"/>
              <a:t>不了解</a:t>
            </a:r>
            <a:endParaRPr lang="zh-CN" altLang="en-US"/>
          </a:p>
        </p:txBody>
      </p:sp>
      <p:pic>
        <p:nvPicPr>
          <p:cNvPr id="3" name="图片 2"/>
          <p:cNvPicPr>
            <a:picLocks noChangeAspect="1"/>
          </p:cNvPicPr>
          <p:nvPr/>
        </p:nvPicPr>
        <p:blipFill>
          <a:blip r:embed="rId2"/>
          <a:stretch>
            <a:fillRect/>
          </a:stretch>
        </p:blipFill>
        <p:spPr>
          <a:xfrm>
            <a:off x="6236335" y="2486025"/>
            <a:ext cx="2752725" cy="3655060"/>
          </a:xfrm>
          <a:prstGeom prst="rect">
            <a:avLst/>
          </a:prstGeom>
        </p:spPr>
      </p:pic>
      <p:pic>
        <p:nvPicPr>
          <p:cNvPr id="8" name="图片 7"/>
          <p:cNvPicPr>
            <a:picLocks noChangeAspect="1"/>
          </p:cNvPicPr>
          <p:nvPr/>
        </p:nvPicPr>
        <p:blipFill>
          <a:blip r:embed="rId3"/>
          <a:stretch>
            <a:fillRect/>
          </a:stretch>
        </p:blipFill>
        <p:spPr>
          <a:xfrm>
            <a:off x="1856105" y="2486025"/>
            <a:ext cx="2752725" cy="3653155"/>
          </a:xfrm>
          <a:prstGeom prst="rect">
            <a:avLst/>
          </a:prstGeom>
        </p:spPr>
      </p:pic>
      <p:sp>
        <p:nvSpPr>
          <p:cNvPr id="9" name="矩形 8"/>
          <p:cNvSpPr/>
          <p:nvPr/>
        </p:nvSpPr>
        <p:spPr>
          <a:xfrm>
            <a:off x="1946910" y="4818380"/>
            <a:ext cx="1724025" cy="57785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6236335" y="4818380"/>
            <a:ext cx="2180590" cy="57785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 name="直接箭头连接符 11"/>
          <p:cNvCxnSpPr/>
          <p:nvPr/>
        </p:nvCxnSpPr>
        <p:spPr>
          <a:xfrm>
            <a:off x="4705985" y="5020945"/>
            <a:ext cx="1440180" cy="1016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4"/>
          <a:stretch>
            <a:fillRect/>
          </a:stretch>
        </p:blipFill>
        <p:spPr>
          <a:xfrm>
            <a:off x="5905500" y="185420"/>
            <a:ext cx="4701540" cy="815340"/>
          </a:xfrm>
          <a:prstGeom prst="rect">
            <a:avLst/>
          </a:prstGeom>
        </p:spPr>
      </p:pic>
      <p:sp>
        <p:nvSpPr>
          <p:cNvPr id="4" name="矩形 3"/>
          <p:cNvSpPr/>
          <p:nvPr/>
        </p:nvSpPr>
        <p:spPr>
          <a:xfrm>
            <a:off x="8732520" y="440690"/>
            <a:ext cx="1248410" cy="53784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45"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6" name="TextBox 28"/>
          <p:cNvSpPr txBox="1"/>
          <p:nvPr/>
        </p:nvSpPr>
        <p:spPr>
          <a:xfrm>
            <a:off x="2657686" y="394014"/>
            <a:ext cx="5297594"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b="1" dirty="0">
                <a:solidFill>
                  <a:srgbClr val="4472C4"/>
                </a:solidFill>
                <a:latin typeface="Arial" panose="020B0604020202020204" pitchFamily="34" charset="0"/>
                <a:ea typeface="微软雅黑" panose="020B0503020204020204" pitchFamily="34" charset="-122"/>
                <a:cs typeface="Arial" panose="020B0604020202020204" pitchFamily="34" charset="0"/>
              </a:rPr>
              <a:t>2</a:t>
            </a:r>
            <a:r>
              <a:rPr kumimoji="0" lang="en-US" altLang="zh-CN"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 BUG</a:t>
            </a: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及修复</a:t>
            </a:r>
            <a:endPar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705485" y="1171575"/>
            <a:ext cx="11189335" cy="5305425"/>
          </a:xfrm>
          <a:prstGeom prst="rect">
            <a:avLst/>
          </a:prstGeom>
          <a:noFill/>
        </p:spPr>
        <p:txBody>
          <a:bodyPr wrap="square" rtlCol="0">
            <a:noAutofit/>
          </a:bodyPr>
          <a:p>
            <a:r>
              <a:rPr lang="en-US" altLang="zh-CN" sz="2400" b="1"/>
              <a:t>BUG5</a:t>
            </a:r>
            <a:endParaRPr lang="en-US" altLang="zh-CN" sz="2400" b="1"/>
          </a:p>
          <a:p>
            <a:r>
              <a:rPr lang="zh-CN" altLang="en-US"/>
              <a:t>这个问题也是最让我头疼的，一度想放弃这个项目，对污染扩散进行计算时，会再后台调用</a:t>
            </a:r>
            <a:r>
              <a:rPr lang="en-US" altLang="zh-CN"/>
              <a:t>fluent</a:t>
            </a:r>
            <a:r>
              <a:rPr lang="zh-CN" altLang="en-US"/>
              <a:t>程序，但是执行到一半就无法执行，会提示</a:t>
            </a:r>
            <a:r>
              <a:rPr lang="en-US" altLang="zh-CN"/>
              <a:t>dot product is zero</a:t>
            </a:r>
            <a:r>
              <a:rPr lang="zh-CN" altLang="en-US"/>
              <a:t>，即点积为</a:t>
            </a:r>
            <a:r>
              <a:rPr lang="en-US" altLang="zh-CN"/>
              <a:t>0</a:t>
            </a:r>
            <a:r>
              <a:rPr lang="zh-CN" altLang="en-US"/>
              <a:t>，还提示要求检查</a:t>
            </a:r>
            <a:r>
              <a:rPr lang="en-US" altLang="zh-CN"/>
              <a:t>Mass Flow boundary</a:t>
            </a:r>
            <a:r>
              <a:rPr lang="zh-CN" altLang="en-US"/>
              <a:t>边界的问题，由于这个</a:t>
            </a:r>
            <a:r>
              <a:rPr lang="en-US" altLang="zh-CN"/>
              <a:t>bug</a:t>
            </a:r>
            <a:r>
              <a:rPr lang="zh-CN" altLang="en-US"/>
              <a:t>和代码没有太大</a:t>
            </a:r>
            <a:r>
              <a:rPr lang="zh-CN" altLang="en-US"/>
              <a:t>关系，</a:t>
            </a:r>
            <a:endParaRPr lang="zh-CN" altLang="en-US"/>
          </a:p>
        </p:txBody>
      </p:sp>
      <p:pic>
        <p:nvPicPr>
          <p:cNvPr id="2" name="图片 1"/>
          <p:cNvPicPr>
            <a:picLocks noChangeAspect="1"/>
          </p:cNvPicPr>
          <p:nvPr/>
        </p:nvPicPr>
        <p:blipFill>
          <a:blip r:embed="rId2"/>
          <a:srcRect t="36806" r="454"/>
          <a:stretch>
            <a:fillRect/>
          </a:stretch>
        </p:blipFill>
        <p:spPr>
          <a:xfrm>
            <a:off x="441960" y="2536190"/>
            <a:ext cx="5906770" cy="3519805"/>
          </a:xfrm>
          <a:prstGeom prst="rect">
            <a:avLst/>
          </a:prstGeom>
        </p:spPr>
      </p:pic>
      <p:pic>
        <p:nvPicPr>
          <p:cNvPr id="3" name="图片 2"/>
          <p:cNvPicPr>
            <a:picLocks noChangeAspect="1"/>
          </p:cNvPicPr>
          <p:nvPr/>
        </p:nvPicPr>
        <p:blipFill>
          <a:blip r:embed="rId3"/>
          <a:stretch>
            <a:fillRect/>
          </a:stretch>
        </p:blipFill>
        <p:spPr>
          <a:xfrm>
            <a:off x="5905500" y="185420"/>
            <a:ext cx="4701540" cy="815340"/>
          </a:xfrm>
          <a:prstGeom prst="rect">
            <a:avLst/>
          </a:prstGeom>
        </p:spPr>
      </p:pic>
      <p:sp>
        <p:nvSpPr>
          <p:cNvPr id="4" name="矩形 3"/>
          <p:cNvSpPr/>
          <p:nvPr/>
        </p:nvSpPr>
        <p:spPr>
          <a:xfrm>
            <a:off x="9949815" y="440690"/>
            <a:ext cx="656590" cy="53784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45"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6" name="TextBox 28"/>
          <p:cNvSpPr txBox="1"/>
          <p:nvPr/>
        </p:nvSpPr>
        <p:spPr>
          <a:xfrm>
            <a:off x="2657686" y="394014"/>
            <a:ext cx="5297594"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b="1" dirty="0">
                <a:solidFill>
                  <a:srgbClr val="4472C4"/>
                </a:solidFill>
                <a:latin typeface="Arial" panose="020B0604020202020204" pitchFamily="34" charset="0"/>
                <a:ea typeface="微软雅黑" panose="020B0503020204020204" pitchFamily="34" charset="-122"/>
                <a:cs typeface="Arial" panose="020B0604020202020204" pitchFamily="34" charset="0"/>
              </a:rPr>
              <a:t>2</a:t>
            </a:r>
            <a:r>
              <a:rPr kumimoji="0" lang="en-US" altLang="zh-CN"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 BUG</a:t>
            </a: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及修复</a:t>
            </a:r>
            <a:endPar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705485" y="1171575"/>
            <a:ext cx="11189335" cy="5305425"/>
          </a:xfrm>
          <a:prstGeom prst="rect">
            <a:avLst/>
          </a:prstGeom>
          <a:noFill/>
        </p:spPr>
        <p:txBody>
          <a:bodyPr wrap="square" rtlCol="0">
            <a:noAutofit/>
          </a:bodyPr>
          <a:p>
            <a:r>
              <a:rPr lang="en-US" altLang="zh-CN" sz="2400" b="1"/>
              <a:t>BUG5</a:t>
            </a:r>
            <a:r>
              <a:rPr lang="zh-CN" altLang="en-US" sz="2400" b="1"/>
              <a:t>的修复</a:t>
            </a:r>
            <a:endParaRPr lang="en-US" altLang="zh-CN" sz="2400" b="1"/>
          </a:p>
          <a:p>
            <a:r>
              <a:rPr lang="zh-CN" altLang="en-US"/>
              <a:t>后来在</a:t>
            </a:r>
            <a:r>
              <a:rPr lang="en-US" altLang="zh-CN"/>
              <a:t>fluent</a:t>
            </a:r>
            <a:r>
              <a:rPr lang="zh-CN" altLang="en-US"/>
              <a:t>程序的官方论坛中，查找到解决方案，尝试将质量流入口边界的条件改为垂直于边界（</a:t>
            </a:r>
            <a:r>
              <a:rPr lang="en-US" altLang="zh-CN"/>
              <a:t>normal to boundary</a:t>
            </a:r>
            <a:r>
              <a:rPr lang="zh-CN" altLang="en-US"/>
              <a:t>，最后竟然成功了，成功完成大气污染扩散计算。</a:t>
            </a:r>
            <a:r>
              <a:rPr lang="zh-CN" altLang="en-US"/>
              <a:t>这里将模拟结果以二进制文本文件存储，每个文本数据中存储某一个时间点模拟区域中大气污染扩散状态的数据，每个离散点的状态数据包括该点编号、空间笛卡尔三维坐标值、压力值、总压值、速度大小值、各个维度速度大小值、速度角、各个参与计算的大气组分质量分数值</a:t>
            </a:r>
            <a:endParaRPr lang="zh-CN" altLang="en-US"/>
          </a:p>
        </p:txBody>
      </p:sp>
      <p:pic>
        <p:nvPicPr>
          <p:cNvPr id="3" name="图片 2"/>
          <p:cNvPicPr>
            <a:picLocks noChangeAspect="1"/>
          </p:cNvPicPr>
          <p:nvPr>
            <p:custDataLst>
              <p:tags r:id="rId2"/>
            </p:custDataLst>
          </p:nvPr>
        </p:nvPicPr>
        <p:blipFill>
          <a:blip r:embed="rId3"/>
          <a:srcRect l="6079" t="12764" r="122" b="16498"/>
          <a:stretch>
            <a:fillRect/>
          </a:stretch>
        </p:blipFill>
        <p:spPr>
          <a:xfrm>
            <a:off x="574675" y="3140710"/>
            <a:ext cx="4779010" cy="2665095"/>
          </a:xfrm>
          <a:prstGeom prst="rect">
            <a:avLst/>
          </a:prstGeom>
        </p:spPr>
      </p:pic>
      <p:pic>
        <p:nvPicPr>
          <p:cNvPr id="4" name="图片 3"/>
          <p:cNvPicPr>
            <a:picLocks noChangeAspect="1"/>
          </p:cNvPicPr>
          <p:nvPr/>
        </p:nvPicPr>
        <p:blipFill>
          <a:blip r:embed="rId4"/>
          <a:stretch>
            <a:fillRect/>
          </a:stretch>
        </p:blipFill>
        <p:spPr>
          <a:xfrm>
            <a:off x="5826125" y="3271520"/>
            <a:ext cx="5389245" cy="2814955"/>
          </a:xfrm>
          <a:prstGeom prst="rect">
            <a:avLst/>
          </a:prstGeom>
        </p:spPr>
      </p:pic>
      <p:sp>
        <p:nvSpPr>
          <p:cNvPr id="6" name="矩形 5"/>
          <p:cNvSpPr/>
          <p:nvPr/>
        </p:nvSpPr>
        <p:spPr>
          <a:xfrm>
            <a:off x="574675" y="3140710"/>
            <a:ext cx="1017905" cy="111569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5"/>
          <a:stretch>
            <a:fillRect/>
          </a:stretch>
        </p:blipFill>
        <p:spPr>
          <a:xfrm>
            <a:off x="5905500" y="185420"/>
            <a:ext cx="4701540" cy="815340"/>
          </a:xfrm>
          <a:prstGeom prst="rect">
            <a:avLst/>
          </a:prstGeom>
        </p:spPr>
      </p:pic>
      <p:sp>
        <p:nvSpPr>
          <p:cNvPr id="7" name="矩形 6"/>
          <p:cNvSpPr/>
          <p:nvPr/>
        </p:nvSpPr>
        <p:spPr>
          <a:xfrm>
            <a:off x="9949815" y="440690"/>
            <a:ext cx="656590" cy="53784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45"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6" name="TextBox 28"/>
          <p:cNvSpPr txBox="1"/>
          <p:nvPr/>
        </p:nvSpPr>
        <p:spPr>
          <a:xfrm>
            <a:off x="2657686" y="394014"/>
            <a:ext cx="5297594"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b="1" dirty="0">
                <a:solidFill>
                  <a:srgbClr val="4472C4"/>
                </a:solidFill>
                <a:latin typeface="Arial" panose="020B0604020202020204" pitchFamily="34" charset="0"/>
                <a:ea typeface="微软雅黑" panose="020B0503020204020204" pitchFamily="34" charset="-122"/>
                <a:cs typeface="Arial" panose="020B0604020202020204" pitchFamily="34" charset="0"/>
              </a:rPr>
              <a:t>2</a:t>
            </a:r>
            <a:r>
              <a:rPr kumimoji="0" lang="en-US" altLang="zh-CN"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 BUG</a:t>
            </a: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及修复</a:t>
            </a:r>
            <a:endPar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705485" y="1171575"/>
            <a:ext cx="4662170" cy="5305425"/>
          </a:xfrm>
          <a:prstGeom prst="rect">
            <a:avLst/>
          </a:prstGeom>
          <a:noFill/>
        </p:spPr>
        <p:txBody>
          <a:bodyPr wrap="square" rtlCol="0">
            <a:noAutofit/>
          </a:bodyPr>
          <a:p>
            <a:r>
              <a:rPr lang="en-US" altLang="zh-CN" sz="2400" b="1"/>
              <a:t>BUG6</a:t>
            </a:r>
            <a:endParaRPr lang="en-US" altLang="zh-CN" sz="2400" b="1"/>
          </a:p>
          <a:p>
            <a:r>
              <a:rPr lang="zh-CN" altLang="en-US"/>
              <a:t>接下来进入该系统的第二大功能模块：</a:t>
            </a:r>
            <a:r>
              <a:rPr lang="zh-CN" altLang="en-US">
                <a:solidFill>
                  <a:srgbClr val="FF0000"/>
                </a:solidFill>
              </a:rPr>
              <a:t>污染模拟可视化分析</a:t>
            </a:r>
            <a:r>
              <a:rPr lang="zh-CN" altLang="en-US"/>
              <a:t>，第一个功能转换模拟数据是将大气污染扩散模拟仿真计算结果的文本数据转为可以集成到3DGIS中的矢量点数据文件。通过阅读师兄的源码，是将文本数据的进行</a:t>
            </a:r>
            <a:endParaRPr lang="zh-CN" altLang="en-US"/>
          </a:p>
          <a:p>
            <a:r>
              <a:rPr lang="en-US" altLang="zh-CN"/>
              <a:t>1.</a:t>
            </a:r>
            <a:r>
              <a:rPr lang="zh-CN" altLang="en-US"/>
              <a:t>坐标反算，得到</a:t>
            </a:r>
            <a:r>
              <a:rPr lang="en-US" altLang="zh-CN"/>
              <a:t>csv</a:t>
            </a:r>
            <a:r>
              <a:rPr lang="zh-CN" altLang="en-US"/>
              <a:t>数据，</a:t>
            </a:r>
            <a:r>
              <a:rPr lang="en-US" altLang="zh-CN"/>
              <a:t>2.</a:t>
            </a:r>
            <a:r>
              <a:rPr lang="zh-CN" altLang="en-US"/>
              <a:t>再将</a:t>
            </a:r>
            <a:r>
              <a:rPr lang="en-US" altLang="zh-CN"/>
              <a:t>csv</a:t>
            </a:r>
            <a:r>
              <a:rPr lang="zh-CN" altLang="en-US"/>
              <a:t>数据转换为二维</a:t>
            </a:r>
            <a:r>
              <a:rPr lang="en-US" altLang="zh-CN"/>
              <a:t>shapefile.</a:t>
            </a:r>
            <a:r>
              <a:rPr lang="zh-CN" altLang="en-US"/>
              <a:t>，</a:t>
            </a:r>
            <a:r>
              <a:rPr lang="en-US" altLang="zh-CN"/>
              <a:t>3</a:t>
            </a:r>
            <a:r>
              <a:rPr lang="zh-CN" altLang="en-US"/>
              <a:t>再将二维</a:t>
            </a:r>
            <a:r>
              <a:rPr lang="en-US" altLang="zh-CN"/>
              <a:t>shapefile</a:t>
            </a:r>
            <a:r>
              <a:rPr lang="zh-CN" altLang="en-US"/>
              <a:t>转换为三维</a:t>
            </a:r>
            <a:r>
              <a:rPr lang="en-US" altLang="zh-CN"/>
              <a:t>shapefile</a:t>
            </a:r>
            <a:r>
              <a:rPr lang="zh-CN" altLang="en-US"/>
              <a:t>，</a:t>
            </a:r>
            <a:endParaRPr lang="zh-CN" altLang="en-US"/>
          </a:p>
          <a:p>
            <a:r>
              <a:rPr lang="zh-CN" altLang="en-US"/>
              <a:t>其中第一步坐标反算耗时相当长，需要算</a:t>
            </a:r>
            <a:r>
              <a:rPr lang="en-US" altLang="zh-CN"/>
              <a:t>2-3</a:t>
            </a:r>
            <a:r>
              <a:rPr lang="zh-CN" altLang="en-US"/>
              <a:t>个小时，这可能是未来需要优化的</a:t>
            </a:r>
            <a:r>
              <a:rPr lang="zh-CN" altLang="en-US"/>
              <a:t>点。</a:t>
            </a:r>
            <a:endParaRPr lang="zh-CN" altLang="en-US"/>
          </a:p>
          <a:p>
            <a:endParaRPr lang="zh-CN" altLang="en-US"/>
          </a:p>
        </p:txBody>
      </p:sp>
      <p:pic>
        <p:nvPicPr>
          <p:cNvPr id="4" name="图片 3"/>
          <p:cNvPicPr>
            <a:picLocks noChangeAspect="1"/>
          </p:cNvPicPr>
          <p:nvPr/>
        </p:nvPicPr>
        <p:blipFill>
          <a:blip r:embed="rId2"/>
          <a:stretch>
            <a:fillRect/>
          </a:stretch>
        </p:blipFill>
        <p:spPr>
          <a:xfrm>
            <a:off x="5466080" y="1382395"/>
            <a:ext cx="6564630" cy="3645535"/>
          </a:xfrm>
          <a:prstGeom prst="rect">
            <a:avLst/>
          </a:prstGeom>
        </p:spPr>
      </p:pic>
      <p:pic>
        <p:nvPicPr>
          <p:cNvPr id="3" name="图片 2"/>
          <p:cNvPicPr>
            <a:picLocks noChangeAspect="1"/>
          </p:cNvPicPr>
          <p:nvPr/>
        </p:nvPicPr>
        <p:blipFill>
          <a:blip r:embed="rId3"/>
          <a:stretch>
            <a:fillRect/>
          </a:stretch>
        </p:blipFill>
        <p:spPr>
          <a:xfrm>
            <a:off x="6021070" y="200025"/>
            <a:ext cx="4206240" cy="777240"/>
          </a:xfrm>
          <a:prstGeom prst="rect">
            <a:avLst/>
          </a:prstGeom>
        </p:spPr>
      </p:pic>
      <p:sp>
        <p:nvSpPr>
          <p:cNvPr id="7" name="矩形 6"/>
          <p:cNvSpPr/>
          <p:nvPr/>
        </p:nvSpPr>
        <p:spPr>
          <a:xfrm>
            <a:off x="6021070" y="440690"/>
            <a:ext cx="829310" cy="53784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45"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6" name="TextBox 28"/>
          <p:cNvSpPr txBox="1"/>
          <p:nvPr/>
        </p:nvSpPr>
        <p:spPr>
          <a:xfrm>
            <a:off x="2657686" y="394014"/>
            <a:ext cx="5297594"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b="1" dirty="0">
                <a:solidFill>
                  <a:srgbClr val="4472C4"/>
                </a:solidFill>
                <a:latin typeface="Arial" panose="020B0604020202020204" pitchFamily="34" charset="0"/>
                <a:ea typeface="微软雅黑" panose="020B0503020204020204" pitchFamily="34" charset="-122"/>
                <a:cs typeface="Arial" panose="020B0604020202020204" pitchFamily="34" charset="0"/>
              </a:rPr>
              <a:t>2</a:t>
            </a:r>
            <a:r>
              <a:rPr kumimoji="0" lang="en-US" altLang="zh-CN"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 BUG</a:t>
            </a: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及修复</a:t>
            </a:r>
            <a:endPar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705485" y="1171575"/>
            <a:ext cx="5645785" cy="5305425"/>
          </a:xfrm>
          <a:prstGeom prst="rect">
            <a:avLst/>
          </a:prstGeom>
          <a:noFill/>
        </p:spPr>
        <p:txBody>
          <a:bodyPr wrap="square" rtlCol="0">
            <a:noAutofit/>
          </a:bodyPr>
          <a:p>
            <a:r>
              <a:rPr lang="en-US" altLang="zh-CN" sz="2400" b="1"/>
              <a:t>BUG6</a:t>
            </a:r>
            <a:r>
              <a:rPr lang="zh-CN" altLang="en-US" sz="2400" b="1"/>
              <a:t>的修复</a:t>
            </a:r>
            <a:endParaRPr lang="en-US" altLang="zh-CN" sz="2400" b="1"/>
          </a:p>
          <a:p>
            <a:r>
              <a:rPr lang="zh-CN" altLang="en-US"/>
              <a:t>在第三步中将二维转成三维的过程中也遇到了</a:t>
            </a:r>
            <a:r>
              <a:rPr lang="en-US" altLang="zh-CN"/>
              <a:t>bug</a:t>
            </a:r>
            <a:r>
              <a:rPr lang="zh-CN" altLang="en-US"/>
              <a:t>，无法找到名称末尾为</a:t>
            </a:r>
            <a:r>
              <a:rPr lang="en-US" altLang="zh-CN"/>
              <a:t>layer</a:t>
            </a:r>
            <a:r>
              <a:rPr lang="zh-CN" altLang="en-US"/>
              <a:t>的二维数据，再查看所生成的文件，后提示信息进行对比，发现二维数据名称末尾确实没有</a:t>
            </a:r>
            <a:r>
              <a:rPr lang="en-US" altLang="zh-CN"/>
              <a:t>layer</a:t>
            </a:r>
            <a:r>
              <a:rPr lang="zh-CN" altLang="en-US"/>
              <a:t>这个单词，导致系统找不到。后面名称为</a:t>
            </a:r>
            <a:r>
              <a:rPr lang="en-US" altLang="zh-CN"/>
              <a:t>layer</a:t>
            </a:r>
            <a:r>
              <a:rPr lang="zh-CN" altLang="en-US"/>
              <a:t>的数据其实就是二维</a:t>
            </a:r>
            <a:r>
              <a:rPr lang="en-US" altLang="zh-CN"/>
              <a:t>shapefile</a:t>
            </a:r>
            <a:r>
              <a:rPr lang="zh-CN" altLang="en-US"/>
              <a:t>数据，于是我在代码中将二维数据名称后面都加上</a:t>
            </a:r>
            <a:r>
              <a:rPr lang="en-US" altLang="zh-CN"/>
              <a:t>layer</a:t>
            </a:r>
            <a:r>
              <a:rPr lang="zh-CN" altLang="en-US"/>
              <a:t>，最后成功转换成三维数据</a:t>
            </a:r>
            <a:r>
              <a:rPr lang="zh-CN" altLang="en-US"/>
              <a:t>的。疑惑的是之前师兄是如何运行成功</a:t>
            </a:r>
            <a:r>
              <a:rPr lang="zh-CN" altLang="en-US"/>
              <a:t>的？</a:t>
            </a:r>
            <a:endParaRPr lang="zh-CN" altLang="en-US"/>
          </a:p>
        </p:txBody>
      </p:sp>
      <p:pic>
        <p:nvPicPr>
          <p:cNvPr id="2" name="图片 1"/>
          <p:cNvPicPr>
            <a:picLocks noChangeAspect="1"/>
          </p:cNvPicPr>
          <p:nvPr/>
        </p:nvPicPr>
        <p:blipFill>
          <a:blip r:embed="rId2"/>
          <a:stretch>
            <a:fillRect/>
          </a:stretch>
        </p:blipFill>
        <p:spPr>
          <a:xfrm>
            <a:off x="6603365" y="1549400"/>
            <a:ext cx="4853940" cy="3886200"/>
          </a:xfrm>
          <a:prstGeom prst="rect">
            <a:avLst/>
          </a:prstGeom>
        </p:spPr>
      </p:pic>
      <p:pic>
        <p:nvPicPr>
          <p:cNvPr id="3" name="图片 2"/>
          <p:cNvPicPr>
            <a:picLocks noChangeAspect="1"/>
          </p:cNvPicPr>
          <p:nvPr/>
        </p:nvPicPr>
        <p:blipFill>
          <a:blip r:embed="rId3"/>
          <a:stretch>
            <a:fillRect/>
          </a:stretch>
        </p:blipFill>
        <p:spPr>
          <a:xfrm>
            <a:off x="6021070" y="200025"/>
            <a:ext cx="4206240" cy="777240"/>
          </a:xfrm>
          <a:prstGeom prst="rect">
            <a:avLst/>
          </a:prstGeom>
        </p:spPr>
      </p:pic>
      <p:sp>
        <p:nvSpPr>
          <p:cNvPr id="7" name="矩形 6"/>
          <p:cNvSpPr/>
          <p:nvPr/>
        </p:nvSpPr>
        <p:spPr>
          <a:xfrm>
            <a:off x="6021070" y="440690"/>
            <a:ext cx="829310" cy="53784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45"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6" name="TextBox 28"/>
          <p:cNvSpPr txBox="1"/>
          <p:nvPr/>
        </p:nvSpPr>
        <p:spPr>
          <a:xfrm>
            <a:off x="2657686" y="394014"/>
            <a:ext cx="5297594"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加载模拟</a:t>
            </a: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数据</a:t>
            </a:r>
            <a:endPar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p:cNvSpPr txBox="1"/>
          <p:nvPr/>
        </p:nvSpPr>
        <p:spPr>
          <a:xfrm>
            <a:off x="581660" y="1056005"/>
            <a:ext cx="10879455" cy="368300"/>
          </a:xfrm>
          <a:prstGeom prst="rect">
            <a:avLst/>
          </a:prstGeom>
          <a:noFill/>
        </p:spPr>
        <p:txBody>
          <a:bodyPr wrap="square" rtlCol="0">
            <a:spAutoFit/>
          </a:bodyPr>
          <a:p>
            <a:r>
              <a:rPr lang="zh-CN" altLang="en-US"/>
              <a:t>在修复完污染扩散计算的</a:t>
            </a:r>
            <a:r>
              <a:rPr lang="en-US" altLang="zh-CN"/>
              <a:t>bug</a:t>
            </a:r>
            <a:r>
              <a:rPr lang="zh-CN" altLang="en-US"/>
              <a:t>后，最终才能</a:t>
            </a:r>
            <a:r>
              <a:rPr lang="zh-CN" altLang="en-US"/>
              <a:t>真正成功的将污染扩散计算成三维数据展示在地图</a:t>
            </a:r>
            <a:r>
              <a:rPr lang="zh-CN" altLang="en-US"/>
              <a:t>上</a:t>
            </a:r>
            <a:endParaRPr lang="zh-CN" altLang="en-US"/>
          </a:p>
        </p:txBody>
      </p:sp>
      <p:pic>
        <p:nvPicPr>
          <p:cNvPr id="4" name="图片 3"/>
          <p:cNvPicPr>
            <a:picLocks noChangeAspect="1"/>
          </p:cNvPicPr>
          <p:nvPr/>
        </p:nvPicPr>
        <p:blipFill>
          <a:blip r:embed="rId2"/>
          <a:stretch>
            <a:fillRect/>
          </a:stretch>
        </p:blipFill>
        <p:spPr>
          <a:xfrm>
            <a:off x="1559560" y="1424305"/>
            <a:ext cx="8923655" cy="4838700"/>
          </a:xfrm>
          <a:prstGeom prst="rect">
            <a:avLst/>
          </a:prstGeom>
        </p:spPr>
      </p:pic>
      <p:pic>
        <p:nvPicPr>
          <p:cNvPr id="2" name="图片 1"/>
          <p:cNvPicPr>
            <a:picLocks noChangeAspect="1"/>
          </p:cNvPicPr>
          <p:nvPr/>
        </p:nvPicPr>
        <p:blipFill>
          <a:blip r:embed="rId3"/>
          <a:stretch>
            <a:fillRect/>
          </a:stretch>
        </p:blipFill>
        <p:spPr>
          <a:xfrm>
            <a:off x="6021070" y="200025"/>
            <a:ext cx="4206240" cy="777240"/>
          </a:xfrm>
          <a:prstGeom prst="rect">
            <a:avLst/>
          </a:prstGeom>
        </p:spPr>
      </p:pic>
      <p:sp>
        <p:nvSpPr>
          <p:cNvPr id="7" name="矩形 6"/>
          <p:cNvSpPr/>
          <p:nvPr/>
        </p:nvSpPr>
        <p:spPr>
          <a:xfrm>
            <a:off x="6883400" y="440690"/>
            <a:ext cx="829310" cy="53784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45"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6" name="TextBox 28"/>
          <p:cNvSpPr txBox="1"/>
          <p:nvPr/>
        </p:nvSpPr>
        <p:spPr>
          <a:xfrm>
            <a:off x="2657686" y="394014"/>
            <a:ext cx="5297594"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模拟数据</a:t>
            </a: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渲染</a:t>
            </a:r>
            <a:endPar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p:cNvSpPr txBox="1"/>
          <p:nvPr/>
        </p:nvSpPr>
        <p:spPr>
          <a:xfrm>
            <a:off x="581660" y="1056005"/>
            <a:ext cx="11311890" cy="368300"/>
          </a:xfrm>
          <a:prstGeom prst="rect">
            <a:avLst/>
          </a:prstGeom>
          <a:noFill/>
        </p:spPr>
        <p:txBody>
          <a:bodyPr wrap="square" rtlCol="0">
            <a:spAutoFit/>
          </a:bodyPr>
          <a:p>
            <a:r>
              <a:t>基于分级色彩方法对模拟仿真矢量点数据进行可视表达，首选选择渲染图层，其次选择图层符号化的颜色</a:t>
            </a:r>
          </a:p>
        </p:txBody>
      </p:sp>
      <p:pic>
        <p:nvPicPr>
          <p:cNvPr id="2" name="图片 1"/>
          <p:cNvPicPr>
            <a:picLocks noChangeAspect="1"/>
          </p:cNvPicPr>
          <p:nvPr/>
        </p:nvPicPr>
        <p:blipFill>
          <a:blip r:embed="rId2"/>
          <a:stretch>
            <a:fillRect/>
          </a:stretch>
        </p:blipFill>
        <p:spPr>
          <a:xfrm>
            <a:off x="1863725" y="1419860"/>
            <a:ext cx="8219440" cy="4456430"/>
          </a:xfrm>
          <a:prstGeom prst="rect">
            <a:avLst/>
          </a:prstGeom>
        </p:spPr>
      </p:pic>
      <p:pic>
        <p:nvPicPr>
          <p:cNvPr id="4" name="图片 3"/>
          <p:cNvPicPr>
            <a:picLocks noChangeAspect="1"/>
          </p:cNvPicPr>
          <p:nvPr/>
        </p:nvPicPr>
        <p:blipFill>
          <a:blip r:embed="rId3"/>
          <a:stretch>
            <a:fillRect/>
          </a:stretch>
        </p:blipFill>
        <p:spPr>
          <a:xfrm>
            <a:off x="6021070" y="200025"/>
            <a:ext cx="4206240" cy="777240"/>
          </a:xfrm>
          <a:prstGeom prst="rect">
            <a:avLst/>
          </a:prstGeom>
        </p:spPr>
      </p:pic>
      <p:sp>
        <p:nvSpPr>
          <p:cNvPr id="7" name="矩形 6"/>
          <p:cNvSpPr/>
          <p:nvPr/>
        </p:nvSpPr>
        <p:spPr>
          <a:xfrm>
            <a:off x="7709535" y="462280"/>
            <a:ext cx="829310" cy="53784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45"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6" name="TextBox 28"/>
          <p:cNvSpPr txBox="1"/>
          <p:nvPr/>
        </p:nvSpPr>
        <p:spPr>
          <a:xfrm>
            <a:off x="2657686" y="394014"/>
            <a:ext cx="5297594"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任意角度切分</a:t>
            </a: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可视化</a:t>
            </a:r>
            <a:endPar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p:cNvSpPr txBox="1"/>
          <p:nvPr/>
        </p:nvSpPr>
        <p:spPr>
          <a:xfrm>
            <a:off x="581660" y="1056005"/>
            <a:ext cx="11311890" cy="368300"/>
          </a:xfrm>
          <a:prstGeom prst="rect">
            <a:avLst/>
          </a:prstGeom>
          <a:noFill/>
        </p:spPr>
        <p:txBody>
          <a:bodyPr wrap="square" rtlCol="0">
            <a:spAutoFit/>
          </a:bodyPr>
          <a:p>
            <a:r>
              <a:t>对于模拟结果</a:t>
            </a:r>
            <a:r>
              <a:rPr lang="zh-CN"/>
              <a:t>进行</a:t>
            </a:r>
            <a:r>
              <a:t>水平方向的切分</a:t>
            </a:r>
          </a:p>
        </p:txBody>
      </p:sp>
      <p:pic>
        <p:nvPicPr>
          <p:cNvPr id="4" name="图片 3"/>
          <p:cNvPicPr>
            <a:picLocks noChangeAspect="1"/>
          </p:cNvPicPr>
          <p:nvPr/>
        </p:nvPicPr>
        <p:blipFill>
          <a:blip r:embed="rId2"/>
          <a:stretch>
            <a:fillRect/>
          </a:stretch>
        </p:blipFill>
        <p:spPr>
          <a:xfrm>
            <a:off x="1829435" y="1452245"/>
            <a:ext cx="8816975" cy="4780280"/>
          </a:xfrm>
          <a:prstGeom prst="rect">
            <a:avLst/>
          </a:prstGeom>
        </p:spPr>
      </p:pic>
      <p:pic>
        <p:nvPicPr>
          <p:cNvPr id="2" name="图片 1"/>
          <p:cNvPicPr>
            <a:picLocks noChangeAspect="1"/>
          </p:cNvPicPr>
          <p:nvPr/>
        </p:nvPicPr>
        <p:blipFill>
          <a:blip r:embed="rId3"/>
          <a:stretch>
            <a:fillRect/>
          </a:stretch>
        </p:blipFill>
        <p:spPr>
          <a:xfrm>
            <a:off x="6690360" y="189865"/>
            <a:ext cx="4206240" cy="777240"/>
          </a:xfrm>
          <a:prstGeom prst="rect">
            <a:avLst/>
          </a:prstGeom>
        </p:spPr>
      </p:pic>
      <p:sp>
        <p:nvSpPr>
          <p:cNvPr id="7" name="矩形 6"/>
          <p:cNvSpPr/>
          <p:nvPr/>
        </p:nvSpPr>
        <p:spPr>
          <a:xfrm>
            <a:off x="9225915" y="430530"/>
            <a:ext cx="1052195" cy="59753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31391" y="1698261"/>
            <a:ext cx="1836420" cy="423545"/>
          </a:xfrm>
          <a:prstGeom prst="rect">
            <a:avLst/>
          </a:prstGeom>
        </p:spPr>
        <p:txBody>
          <a:bodyPr wrap="none">
            <a:spAutoFit/>
          </a:bodyPr>
          <a:lstStyle/>
          <a:p>
            <a:r>
              <a:rPr lang="zh-CN" altLang="en-US" sz="2160" b="1" dirty="0">
                <a:latin typeface="宋体" panose="02010600030101010101" pitchFamily="2" charset="-122"/>
                <a:ea typeface="宋体" panose="02010600030101010101" pitchFamily="2" charset="-122"/>
              </a:rPr>
              <a:t>一</a:t>
            </a:r>
            <a:r>
              <a:rPr lang="zh-CN" altLang="en-US" sz="2160" b="1" dirty="0" smtClean="0">
                <a:latin typeface="宋体" panose="02010600030101010101" pitchFamily="2" charset="-122"/>
                <a:ea typeface="宋体" panose="02010600030101010101" pitchFamily="2" charset="-122"/>
              </a:rPr>
              <a:t>、项目</a:t>
            </a:r>
            <a:r>
              <a:rPr lang="zh-CN" altLang="en-US" sz="2160" b="1" dirty="0" smtClean="0">
                <a:latin typeface="宋体" panose="02010600030101010101" pitchFamily="2" charset="-122"/>
                <a:ea typeface="宋体" panose="02010600030101010101" pitchFamily="2" charset="-122"/>
              </a:rPr>
              <a:t>结构</a:t>
            </a:r>
            <a:endParaRPr lang="zh-CN" altLang="en-US" sz="2160" b="1" dirty="0" smtClean="0">
              <a:latin typeface="宋体" panose="02010600030101010101" pitchFamily="2" charset="-122"/>
              <a:ea typeface="宋体" panose="02010600030101010101" pitchFamily="2" charset="-122"/>
            </a:endParaRPr>
          </a:p>
        </p:txBody>
      </p:sp>
      <p:sp>
        <p:nvSpPr>
          <p:cNvPr id="3" name="矩形 2"/>
          <p:cNvSpPr/>
          <p:nvPr/>
        </p:nvSpPr>
        <p:spPr>
          <a:xfrm>
            <a:off x="4331392" y="3364327"/>
            <a:ext cx="3214370" cy="755650"/>
          </a:xfrm>
          <a:prstGeom prst="rect">
            <a:avLst/>
          </a:prstGeom>
        </p:spPr>
        <p:txBody>
          <a:bodyPr wrap="none">
            <a:spAutoFit/>
          </a:bodyPr>
          <a:lstStyle/>
          <a:p>
            <a:pPr lvl="0"/>
            <a:r>
              <a:rPr lang="zh-CN" altLang="en-US" sz="2160" b="1" kern="100" dirty="0" smtClean="0">
                <a:latin typeface="宋体" panose="02010600030101010101" pitchFamily="2" charset="-122"/>
                <a:ea typeface="宋体" panose="02010600030101010101" pitchFamily="2" charset="-122"/>
                <a:cs typeface="Times New Roman" panose="02020603050405020304" pitchFamily="18" charset="0"/>
              </a:rPr>
              <a:t>三、污染模拟可视化分析</a:t>
            </a:r>
            <a:endParaRPr lang="zh-CN" altLang="en-US" sz="2160" b="1" kern="100" dirty="0">
              <a:latin typeface="宋体" panose="02010600030101010101" pitchFamily="2" charset="-122"/>
              <a:ea typeface="宋体" panose="02010600030101010101" pitchFamily="2" charset="-122"/>
              <a:cs typeface="Times New Roman" panose="02020603050405020304" pitchFamily="18" charset="0"/>
            </a:endParaRPr>
          </a:p>
          <a:p>
            <a:pPr lvl="0"/>
            <a:endParaRPr lang="zh-CN" altLang="en-US" sz="2160" b="1"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4" name="矩形 3"/>
          <p:cNvSpPr/>
          <p:nvPr/>
        </p:nvSpPr>
        <p:spPr>
          <a:xfrm>
            <a:off x="4337472" y="4197360"/>
            <a:ext cx="1836420" cy="423545"/>
          </a:xfrm>
          <a:prstGeom prst="rect">
            <a:avLst/>
          </a:prstGeom>
        </p:spPr>
        <p:txBody>
          <a:bodyPr wrap="none">
            <a:spAutoFit/>
          </a:bodyPr>
          <a:lstStyle/>
          <a:p>
            <a:pPr algn="just"/>
            <a:r>
              <a:rPr lang="zh-CN" altLang="en-US" sz="2160" b="1" kern="100" dirty="0" smtClean="0">
                <a:latin typeface="宋体" panose="02010600030101010101" pitchFamily="2" charset="-122"/>
                <a:ea typeface="宋体" panose="02010600030101010101" pitchFamily="2" charset="-122"/>
                <a:cs typeface="Times New Roman" panose="02020603050405020304" pitchFamily="18" charset="0"/>
              </a:rPr>
              <a:t>四、未来</a:t>
            </a:r>
            <a:r>
              <a:rPr lang="zh-CN" altLang="en-US" sz="2160" b="1" kern="100" dirty="0" smtClean="0">
                <a:latin typeface="宋体" panose="02010600030101010101" pitchFamily="2" charset="-122"/>
                <a:ea typeface="宋体" panose="02010600030101010101" pitchFamily="2" charset="-122"/>
                <a:cs typeface="Times New Roman" panose="02020603050405020304" pitchFamily="18" charset="0"/>
              </a:rPr>
              <a:t>工作</a:t>
            </a:r>
            <a:endParaRPr lang="zh-CN" altLang="en-US" sz="2160" b="1" kern="100" dirty="0" smtClean="0">
              <a:latin typeface="宋体" panose="02010600030101010101" pitchFamily="2" charset="-122"/>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6"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331392" y="2531294"/>
            <a:ext cx="5146040" cy="423545"/>
          </a:xfrm>
          <a:prstGeom prst="rect">
            <a:avLst/>
          </a:prstGeom>
        </p:spPr>
        <p:txBody>
          <a:bodyPr wrap="none">
            <a:spAutoFit/>
          </a:bodyPr>
          <a:lstStyle/>
          <a:p>
            <a:r>
              <a:rPr lang="zh-CN" altLang="en-US" sz="2160" b="1" dirty="0">
                <a:latin typeface="宋体" panose="02010600030101010101" pitchFamily="2" charset="-122"/>
                <a:ea typeface="宋体" panose="02010600030101010101" pitchFamily="2" charset="-122"/>
              </a:rPr>
              <a:t>二、污染扩散计算</a:t>
            </a:r>
            <a:r>
              <a:rPr lang="en-US" altLang="zh-CN" sz="2160" b="1" dirty="0">
                <a:latin typeface="宋体" panose="02010600030101010101" pitchFamily="2" charset="-122"/>
                <a:ea typeface="宋体" panose="02010600030101010101" pitchFamily="2" charset="-122"/>
              </a:rPr>
              <a:t>-</a:t>
            </a:r>
            <a:r>
              <a:rPr lang="zh-CN" altLang="en-US" sz="2160" b="1" dirty="0">
                <a:latin typeface="宋体" panose="02010600030101010101" pitchFamily="2" charset="-122"/>
                <a:ea typeface="宋体" panose="02010600030101010101" pitchFamily="2" charset="-122"/>
              </a:rPr>
              <a:t>发现的</a:t>
            </a:r>
            <a:r>
              <a:rPr lang="en-US" altLang="zh-CN" sz="2160" b="1" dirty="0">
                <a:latin typeface="宋体" panose="02010600030101010101" pitchFamily="2" charset="-122"/>
                <a:ea typeface="宋体" panose="02010600030101010101" pitchFamily="2" charset="-122"/>
              </a:rPr>
              <a:t>BUG</a:t>
            </a:r>
            <a:r>
              <a:rPr lang="zh-CN" altLang="en-US" sz="2160" b="1" dirty="0">
                <a:latin typeface="宋体" panose="02010600030101010101" pitchFamily="2" charset="-122"/>
                <a:ea typeface="宋体" panose="02010600030101010101" pitchFamily="2" charset="-122"/>
              </a:rPr>
              <a:t>及修复</a:t>
            </a:r>
            <a:r>
              <a:rPr lang="zh-CN" altLang="en-US" sz="2160" b="1" dirty="0">
                <a:latin typeface="宋体" panose="02010600030101010101" pitchFamily="2" charset="-122"/>
                <a:ea typeface="宋体" panose="02010600030101010101" pitchFamily="2" charset="-122"/>
              </a:rPr>
              <a:t>过程</a:t>
            </a:r>
            <a:endParaRPr lang="zh-CN" altLang="en-US" sz="2160" b="1" dirty="0">
              <a:latin typeface="宋体" panose="02010600030101010101" pitchFamily="2" charset="-122"/>
              <a:ea typeface="宋体" panose="02010600030101010101" pitchFamily="2" charset="-122"/>
            </a:endParaRPr>
          </a:p>
        </p:txBody>
      </p:sp>
      <p:sp>
        <p:nvSpPr>
          <p:cNvPr id="8" name="TextBox 28"/>
          <p:cNvSpPr txBox="1"/>
          <p:nvPr/>
        </p:nvSpPr>
        <p:spPr>
          <a:xfrm>
            <a:off x="2657686" y="394014"/>
            <a:ext cx="193441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smtClean="0">
                <a:ln>
                  <a:noFill/>
                </a:ln>
                <a:solidFill>
                  <a:srgbClr val="4472C4"/>
                </a:solidFill>
                <a:effectLst/>
                <a:uLnTx/>
                <a:uFillTx/>
                <a:latin typeface="微软雅黑" panose="020B0503020204020204" pitchFamily="34" charset="-122"/>
                <a:ea typeface="微软雅黑" panose="020B0503020204020204" pitchFamily="34" charset="-122"/>
                <a:cs typeface="+mn-cs"/>
              </a:rPr>
              <a:t>汇报流程</a:t>
            </a:r>
            <a:endParaRPr kumimoji="0" lang="zh-CN" altLang="en-US" sz="32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45"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6" name="TextBox 28"/>
          <p:cNvSpPr txBox="1"/>
          <p:nvPr/>
        </p:nvSpPr>
        <p:spPr>
          <a:xfrm>
            <a:off x="2657686" y="394014"/>
            <a:ext cx="5297594"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任意角度切分</a:t>
            </a: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可视化</a:t>
            </a:r>
            <a:endPar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p:cNvSpPr txBox="1"/>
          <p:nvPr/>
        </p:nvSpPr>
        <p:spPr>
          <a:xfrm>
            <a:off x="581660" y="1056005"/>
            <a:ext cx="11311890" cy="368300"/>
          </a:xfrm>
          <a:prstGeom prst="rect">
            <a:avLst/>
          </a:prstGeom>
          <a:noFill/>
        </p:spPr>
        <p:txBody>
          <a:bodyPr wrap="square" rtlCol="0">
            <a:spAutoFit/>
          </a:bodyPr>
          <a:p>
            <a:r>
              <a:t>对于模拟结果</a:t>
            </a:r>
            <a:r>
              <a:rPr lang="zh-CN"/>
              <a:t>进行其他</a:t>
            </a:r>
            <a:r>
              <a:t>方向的切分</a:t>
            </a:r>
            <a:r>
              <a:rPr lang="zh-CN"/>
              <a:t>，其他方向是指自己</a:t>
            </a:r>
            <a:r>
              <a:rPr lang="zh-CN"/>
              <a:t>手动绘制切分截面</a:t>
            </a:r>
            <a:endParaRPr lang="zh-CN"/>
          </a:p>
        </p:txBody>
      </p:sp>
      <p:pic>
        <p:nvPicPr>
          <p:cNvPr id="2" name="图片 1"/>
          <p:cNvPicPr>
            <a:picLocks noChangeAspect="1"/>
          </p:cNvPicPr>
          <p:nvPr/>
        </p:nvPicPr>
        <p:blipFill>
          <a:blip r:embed="rId2"/>
          <a:stretch>
            <a:fillRect/>
          </a:stretch>
        </p:blipFill>
        <p:spPr>
          <a:xfrm>
            <a:off x="1901190" y="1424305"/>
            <a:ext cx="8531860" cy="4625975"/>
          </a:xfrm>
          <a:prstGeom prst="rect">
            <a:avLst/>
          </a:prstGeom>
        </p:spPr>
      </p:pic>
      <p:pic>
        <p:nvPicPr>
          <p:cNvPr id="4" name="图片 3"/>
          <p:cNvPicPr>
            <a:picLocks noChangeAspect="1"/>
          </p:cNvPicPr>
          <p:nvPr/>
        </p:nvPicPr>
        <p:blipFill>
          <a:blip r:embed="rId3"/>
          <a:stretch>
            <a:fillRect/>
          </a:stretch>
        </p:blipFill>
        <p:spPr>
          <a:xfrm>
            <a:off x="6649720" y="169545"/>
            <a:ext cx="4206240" cy="777240"/>
          </a:xfrm>
          <a:prstGeom prst="rect">
            <a:avLst/>
          </a:prstGeom>
        </p:spPr>
      </p:pic>
      <p:sp>
        <p:nvSpPr>
          <p:cNvPr id="7" name="矩形 6"/>
          <p:cNvSpPr/>
          <p:nvPr/>
        </p:nvSpPr>
        <p:spPr>
          <a:xfrm>
            <a:off x="9195435" y="440690"/>
            <a:ext cx="991235" cy="53784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45"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6" name="TextBox 28"/>
          <p:cNvSpPr txBox="1"/>
          <p:nvPr/>
        </p:nvSpPr>
        <p:spPr>
          <a:xfrm>
            <a:off x="2657686" y="394014"/>
            <a:ext cx="5297594"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风场</a:t>
            </a: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可视化</a:t>
            </a:r>
            <a:endPar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 name="文本框 2"/>
          <p:cNvSpPr txBox="1"/>
          <p:nvPr/>
        </p:nvSpPr>
        <p:spPr>
          <a:xfrm>
            <a:off x="581660" y="1056005"/>
            <a:ext cx="11311890" cy="368300"/>
          </a:xfrm>
          <a:prstGeom prst="rect">
            <a:avLst/>
          </a:prstGeom>
          <a:noFill/>
        </p:spPr>
        <p:txBody>
          <a:bodyPr wrap="square" rtlCol="0">
            <a:spAutoFit/>
          </a:bodyPr>
          <a:p>
            <a:r>
              <a:rPr lang="zh-CN"/>
              <a:t>这里有个显示的</a:t>
            </a:r>
            <a:r>
              <a:rPr lang="en-US" altLang="zh-CN"/>
              <a:t>bug</a:t>
            </a:r>
            <a:r>
              <a:rPr lang="zh-CN" altLang="en-US"/>
              <a:t>，生成出的的确实是线要素，但是在系统中打开却是面</a:t>
            </a:r>
            <a:r>
              <a:rPr lang="zh-CN" altLang="en-US"/>
              <a:t>要素</a:t>
            </a:r>
            <a:endParaRPr lang="zh-CN" altLang="en-US"/>
          </a:p>
        </p:txBody>
      </p:sp>
      <p:pic>
        <p:nvPicPr>
          <p:cNvPr id="4" name="图片 3"/>
          <p:cNvPicPr>
            <a:picLocks noChangeAspect="1"/>
          </p:cNvPicPr>
          <p:nvPr/>
        </p:nvPicPr>
        <p:blipFill>
          <a:blip r:embed="rId2"/>
          <a:stretch>
            <a:fillRect/>
          </a:stretch>
        </p:blipFill>
        <p:spPr>
          <a:xfrm>
            <a:off x="6649720" y="169545"/>
            <a:ext cx="4206240" cy="777240"/>
          </a:xfrm>
          <a:prstGeom prst="rect">
            <a:avLst/>
          </a:prstGeom>
        </p:spPr>
      </p:pic>
      <p:sp>
        <p:nvSpPr>
          <p:cNvPr id="7" name="矩形 6"/>
          <p:cNvSpPr/>
          <p:nvPr/>
        </p:nvSpPr>
        <p:spPr>
          <a:xfrm>
            <a:off x="10239375" y="420370"/>
            <a:ext cx="616585" cy="53784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9"/>
          <p:cNvPicPr>
            <a:picLocks noChangeAspect="1"/>
          </p:cNvPicPr>
          <p:nvPr/>
        </p:nvPicPr>
        <p:blipFill>
          <a:blip r:embed="rId3"/>
          <a:stretch>
            <a:fillRect/>
          </a:stretch>
        </p:blipFill>
        <p:spPr>
          <a:xfrm>
            <a:off x="729615" y="1645285"/>
            <a:ext cx="5274310" cy="2476500"/>
          </a:xfrm>
          <a:prstGeom prst="rect">
            <a:avLst/>
          </a:prstGeom>
        </p:spPr>
      </p:pic>
      <p:pic>
        <p:nvPicPr>
          <p:cNvPr id="5" name="图片 4"/>
          <p:cNvPicPr>
            <a:picLocks noChangeAspect="1"/>
          </p:cNvPicPr>
          <p:nvPr/>
        </p:nvPicPr>
        <p:blipFill>
          <a:blip r:embed="rId4"/>
          <a:stretch>
            <a:fillRect/>
          </a:stretch>
        </p:blipFill>
        <p:spPr>
          <a:xfrm>
            <a:off x="6558915" y="1710055"/>
            <a:ext cx="5242560" cy="284416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45"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6" name="TextBox 28"/>
          <p:cNvSpPr txBox="1"/>
          <p:nvPr/>
        </p:nvSpPr>
        <p:spPr>
          <a:xfrm>
            <a:off x="2657686" y="394014"/>
            <a:ext cx="5297594"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栅格</a:t>
            </a: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插值</a:t>
            </a:r>
            <a:endPar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2"/>
          <a:stretch>
            <a:fillRect/>
          </a:stretch>
        </p:blipFill>
        <p:spPr>
          <a:xfrm>
            <a:off x="989965" y="1038225"/>
            <a:ext cx="9762490" cy="5226685"/>
          </a:xfrm>
          <a:prstGeom prst="rect">
            <a:avLst/>
          </a:prstGeom>
        </p:spPr>
      </p:pic>
      <p:pic>
        <p:nvPicPr>
          <p:cNvPr id="5" name="图片 4"/>
          <p:cNvPicPr>
            <a:picLocks noChangeAspect="1"/>
          </p:cNvPicPr>
          <p:nvPr/>
        </p:nvPicPr>
        <p:blipFill>
          <a:blip r:embed="rId3"/>
          <a:stretch>
            <a:fillRect/>
          </a:stretch>
        </p:blipFill>
        <p:spPr>
          <a:xfrm>
            <a:off x="6501130" y="393700"/>
            <a:ext cx="3977640" cy="54102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45"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6" name="TextBox 28"/>
          <p:cNvSpPr txBox="1"/>
          <p:nvPr/>
        </p:nvSpPr>
        <p:spPr>
          <a:xfrm>
            <a:off x="2657686" y="394014"/>
            <a:ext cx="5297594"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栅格重</a:t>
            </a: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分类</a:t>
            </a:r>
            <a:endPar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2"/>
          <a:stretch>
            <a:fillRect/>
          </a:stretch>
        </p:blipFill>
        <p:spPr>
          <a:xfrm>
            <a:off x="1245870" y="1229360"/>
            <a:ext cx="9254490" cy="4954905"/>
          </a:xfrm>
          <a:prstGeom prst="rect">
            <a:avLst/>
          </a:prstGeom>
        </p:spPr>
      </p:pic>
      <p:pic>
        <p:nvPicPr>
          <p:cNvPr id="5" name="图片 4"/>
          <p:cNvPicPr>
            <a:picLocks noChangeAspect="1"/>
          </p:cNvPicPr>
          <p:nvPr/>
        </p:nvPicPr>
        <p:blipFill>
          <a:blip r:embed="rId3"/>
          <a:stretch>
            <a:fillRect/>
          </a:stretch>
        </p:blipFill>
        <p:spPr>
          <a:xfrm>
            <a:off x="6501130" y="393700"/>
            <a:ext cx="3977640" cy="54102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45"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6" name="TextBox 28"/>
          <p:cNvSpPr txBox="1"/>
          <p:nvPr/>
        </p:nvSpPr>
        <p:spPr>
          <a:xfrm>
            <a:off x="2657686" y="394014"/>
            <a:ext cx="5297594"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动画</a:t>
            </a: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展示</a:t>
            </a:r>
            <a:endPar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82" name="图片 82"/>
          <p:cNvPicPr>
            <a:picLocks noChangeAspect="1"/>
          </p:cNvPicPr>
          <p:nvPr/>
        </p:nvPicPr>
        <p:blipFill>
          <a:blip r:embed="rId2"/>
          <a:stretch>
            <a:fillRect/>
          </a:stretch>
        </p:blipFill>
        <p:spPr>
          <a:xfrm>
            <a:off x="2915285" y="1078865"/>
            <a:ext cx="6706870" cy="4884420"/>
          </a:xfrm>
          <a:prstGeom prst="rect">
            <a:avLst/>
          </a:prstGeom>
        </p:spPr>
      </p:pic>
      <p:pic>
        <p:nvPicPr>
          <p:cNvPr id="5" name="图片 4"/>
          <p:cNvPicPr>
            <a:picLocks noChangeAspect="1"/>
          </p:cNvPicPr>
          <p:nvPr/>
        </p:nvPicPr>
        <p:blipFill>
          <a:blip r:embed="rId3"/>
          <a:stretch>
            <a:fillRect/>
          </a:stretch>
        </p:blipFill>
        <p:spPr>
          <a:xfrm>
            <a:off x="6501130" y="393700"/>
            <a:ext cx="3977640" cy="54102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45"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6" name="TextBox 28"/>
          <p:cNvSpPr txBox="1"/>
          <p:nvPr/>
        </p:nvSpPr>
        <p:spPr>
          <a:xfrm>
            <a:off x="2657686" y="394014"/>
            <a:ext cx="5297594"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4.</a:t>
            </a: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未来</a:t>
            </a: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工作</a:t>
            </a:r>
            <a:endPar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 name="图片 4"/>
          <p:cNvPicPr>
            <a:picLocks noChangeAspect="1"/>
          </p:cNvPicPr>
          <p:nvPr/>
        </p:nvPicPr>
        <p:blipFill>
          <a:blip r:embed="rId2"/>
          <a:stretch>
            <a:fillRect/>
          </a:stretch>
        </p:blipFill>
        <p:spPr>
          <a:xfrm>
            <a:off x="6501130" y="393700"/>
            <a:ext cx="3977640" cy="541020"/>
          </a:xfrm>
          <a:prstGeom prst="rect">
            <a:avLst/>
          </a:prstGeom>
        </p:spPr>
      </p:pic>
      <p:sp>
        <p:nvSpPr>
          <p:cNvPr id="2" name="文本框 1"/>
          <p:cNvSpPr txBox="1"/>
          <p:nvPr/>
        </p:nvSpPr>
        <p:spPr>
          <a:xfrm>
            <a:off x="1429385" y="1390015"/>
            <a:ext cx="9636125" cy="922020"/>
          </a:xfrm>
          <a:prstGeom prst="rect">
            <a:avLst/>
          </a:prstGeom>
          <a:noFill/>
        </p:spPr>
        <p:txBody>
          <a:bodyPr wrap="square" rtlCol="0">
            <a:spAutoFit/>
          </a:bodyPr>
          <a:p>
            <a:r>
              <a:rPr lang="en-US" altLang="zh-CN"/>
              <a:t>1. </a:t>
            </a:r>
            <a:r>
              <a:rPr lang="zh-CN" altLang="en-US"/>
              <a:t>将设置边界条件的功能实现，而不是手动修改生成的</a:t>
            </a:r>
            <a:r>
              <a:rPr lang="en-US" altLang="zh-CN"/>
              <a:t>msh</a:t>
            </a:r>
            <a:r>
              <a:rPr lang="zh-CN" altLang="en-US"/>
              <a:t>文件</a:t>
            </a:r>
            <a:endParaRPr lang="zh-CN" altLang="en-US"/>
          </a:p>
          <a:p>
            <a:r>
              <a:rPr lang="en-US" altLang="zh-CN"/>
              <a:t>2. </a:t>
            </a:r>
            <a:r>
              <a:rPr lang="zh-CN" altLang="en-US"/>
              <a:t>风场可视化的显示效果</a:t>
            </a:r>
            <a:r>
              <a:rPr lang="zh-CN" altLang="en-US"/>
              <a:t>问题</a:t>
            </a:r>
            <a:endParaRPr lang="zh-CN" altLang="en-US"/>
          </a:p>
          <a:p>
            <a:r>
              <a:rPr lang="en-US" altLang="zh-CN"/>
              <a:t>3.</a:t>
            </a:r>
            <a:r>
              <a:rPr lang="zh-CN" altLang="en-US"/>
              <a:t>将城市三维数据集成到系统</a:t>
            </a:r>
            <a:r>
              <a:rPr lang="zh-CN" altLang="en-US"/>
              <a:t>中</a:t>
            </a:r>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50371" y="1914862"/>
            <a:ext cx="7358231" cy="2308324"/>
          </a:xfrm>
          <a:prstGeom prst="rect">
            <a:avLst/>
          </a:prstGeom>
        </p:spPr>
        <p:txBody>
          <a:bodyPr wrap="square">
            <a:spAutoFit/>
          </a:bodyPr>
          <a:lstStyle/>
          <a:p>
            <a:pPr algn="ctr"/>
            <a:r>
              <a:rPr lang="zh-CN" altLang="en-US" sz="7200" dirty="0">
                <a:latin typeface="宋体" panose="02010600030101010101" pitchFamily="2" charset="-122"/>
                <a:ea typeface="宋体" panose="02010600030101010101" pitchFamily="2" charset="-122"/>
              </a:rPr>
              <a:t>谢谢！</a:t>
            </a:r>
            <a:endParaRPr lang="zh-CN" altLang="en-US" sz="7200" dirty="0">
              <a:latin typeface="宋体" panose="02010600030101010101" pitchFamily="2" charset="-122"/>
              <a:ea typeface="宋体" panose="02010600030101010101" pitchFamily="2" charset="-122"/>
            </a:endParaRPr>
          </a:p>
          <a:p>
            <a:pPr algn="ctr"/>
            <a:r>
              <a:rPr lang="zh-CN" altLang="en-US" sz="7200" dirty="0">
                <a:latin typeface="宋体" panose="02010600030101010101" pitchFamily="2" charset="-122"/>
                <a:ea typeface="宋体" panose="02010600030101010101" pitchFamily="2" charset="-122"/>
              </a:rPr>
              <a:t>请老师批评指正！</a:t>
            </a:r>
            <a:endParaRPr lang="zh-CN" altLang="en-US" sz="7200"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4"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45"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stretch>
            <a:fillRect/>
          </a:stretch>
        </p:blipFill>
        <p:spPr>
          <a:xfrm>
            <a:off x="6501130" y="393700"/>
            <a:ext cx="3977640" cy="541020"/>
          </a:xfrm>
          <a:prstGeom prst="rect">
            <a:avLst/>
          </a:prstGeom>
        </p:spPr>
      </p:pic>
      <p:sp>
        <p:nvSpPr>
          <p:cNvPr id="2" name="文本框 1"/>
          <p:cNvSpPr txBox="1"/>
          <p:nvPr/>
        </p:nvSpPr>
        <p:spPr>
          <a:xfrm>
            <a:off x="1429385" y="1390015"/>
            <a:ext cx="4215130" cy="2306955"/>
          </a:xfrm>
          <a:prstGeom prst="rect">
            <a:avLst/>
          </a:prstGeom>
          <a:noFill/>
        </p:spPr>
        <p:txBody>
          <a:bodyPr wrap="square" rtlCol="0">
            <a:spAutoFit/>
          </a:bodyPr>
          <a:p>
            <a:r>
              <a:rPr lang="zh-CN" altLang="en-US"/>
              <a:t>最后分享一个东西，叫</a:t>
            </a:r>
            <a:r>
              <a:rPr lang="en-US" altLang="zh-CN"/>
              <a:t>chatGPT,</a:t>
            </a:r>
            <a:r>
              <a:rPr lang="zh-CN" altLang="en-US"/>
              <a:t>目前在国外爆火，它是</a:t>
            </a:r>
            <a:r>
              <a:rPr lang="en-US" altLang="zh-CN"/>
              <a:t>openAI</a:t>
            </a:r>
            <a:r>
              <a:rPr lang="zh-CN" altLang="en-US"/>
              <a:t>公司推出的，基于对话的人工智能聊天机器模型，能够理解自然语言并以自然语言的方式做出回应，这里有个可以访问的免费</a:t>
            </a:r>
            <a:r>
              <a:rPr lang="zh-CN" altLang="en-US"/>
              <a:t>网站</a:t>
            </a:r>
            <a:endParaRPr lang="zh-CN" altLang="en-US"/>
          </a:p>
          <a:p>
            <a:r>
              <a:rPr lang="zh-CN" altLang="en-US"/>
              <a:t>https://chat.bygpt.com/</a:t>
            </a:r>
            <a:endParaRPr lang="zh-CN" altLang="en-US"/>
          </a:p>
          <a:p>
            <a:r>
              <a:rPr lang="zh-CN" altLang="en-US"/>
              <a:t>可以问它代码怎么写，甚至会用自然语言解释</a:t>
            </a:r>
            <a:r>
              <a:rPr lang="zh-CN" altLang="en-US"/>
              <a:t>代码。</a:t>
            </a:r>
            <a:endParaRPr lang="zh-CN" altLang="en-US"/>
          </a:p>
        </p:txBody>
      </p:sp>
      <p:pic>
        <p:nvPicPr>
          <p:cNvPr id="4" name="图片 3"/>
          <p:cNvPicPr>
            <a:picLocks noChangeAspect="1"/>
          </p:cNvPicPr>
          <p:nvPr/>
        </p:nvPicPr>
        <p:blipFill>
          <a:blip r:embed="rId3"/>
          <a:stretch>
            <a:fillRect/>
          </a:stretch>
        </p:blipFill>
        <p:spPr>
          <a:xfrm>
            <a:off x="5644515" y="1194435"/>
            <a:ext cx="5972810" cy="475678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6"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011555" y="1223010"/>
            <a:ext cx="7140575" cy="4613910"/>
          </a:xfrm>
          <a:prstGeom prst="rect">
            <a:avLst/>
          </a:prstGeom>
        </p:spPr>
        <p:txBody>
          <a:bodyPr wrap="square">
            <a:noAutofit/>
          </a:bodyPr>
          <a:lstStyle/>
          <a:p>
            <a:pPr>
              <a:lnSpc>
                <a:spcPct val="150000"/>
              </a:lnSpc>
            </a:pPr>
            <a:r>
              <a:rPr lang="zh-CN" altLang="en-US" sz="1600" dirty="0">
                <a:latin typeface="Arial" panose="020B0604020202020204" pitchFamily="34" charset="0"/>
                <a:ea typeface="微软雅黑" panose="020B0503020204020204" pitchFamily="34" charset="-122"/>
                <a:cs typeface="Arial" panose="020B0604020202020204" pitchFamily="34" charset="0"/>
              </a:rPr>
              <a:t>In Visual Studio，A solution is a container to organize one or more related code projects, like a class library project and a corresponding test projec</a:t>
            </a:r>
            <a:r>
              <a:rPr lang="en-US" altLang="zh-CN" sz="1600" dirty="0">
                <a:latin typeface="Arial" panose="020B0604020202020204" pitchFamily="34" charset="0"/>
                <a:ea typeface="微软雅黑" panose="020B0503020204020204" pitchFamily="34" charset="-122"/>
                <a:cs typeface="Arial" panose="020B0604020202020204" pitchFamily="34" charset="0"/>
              </a:rPr>
              <a:t>t</a:t>
            </a:r>
            <a:r>
              <a:rPr lang="zh-CN" altLang="en-US" sz="1600" dirty="0">
                <a:latin typeface="Arial" panose="020B0604020202020204" pitchFamily="34" charset="0"/>
                <a:ea typeface="微软雅黑" panose="020B0503020204020204" pitchFamily="34" charset="-122"/>
                <a:cs typeface="Arial" panose="020B0604020202020204" pitchFamily="34" charset="0"/>
              </a:rPr>
              <a:t>。</a:t>
            </a:r>
            <a:endParaRPr lang="zh-CN" altLang="en-US" sz="1600" dirty="0">
              <a:latin typeface="Arial" panose="020B0604020202020204" pitchFamily="34" charset="0"/>
              <a:ea typeface="微软雅黑" panose="020B0503020204020204" pitchFamily="34" charset="-122"/>
              <a:cs typeface="Arial" panose="020B0604020202020204" pitchFamily="34" charset="0"/>
            </a:endParaRPr>
          </a:p>
          <a:p>
            <a:pPr>
              <a:lnSpc>
                <a:spcPct val="150000"/>
              </a:lnSpc>
            </a:pPr>
            <a:endParaRPr lang="zh-CN" altLang="en-US" sz="1600" dirty="0">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13" name="TextBox 28"/>
          <p:cNvSpPr txBox="1"/>
          <p:nvPr/>
        </p:nvSpPr>
        <p:spPr>
          <a:xfrm>
            <a:off x="2657686" y="394014"/>
            <a:ext cx="2645834"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smtClean="0">
                <a:ln>
                  <a:noFill/>
                </a:ln>
                <a:solidFill>
                  <a:srgbClr val="4472C4"/>
                </a:solidFill>
                <a:effectLst/>
                <a:uLnTx/>
                <a:uFillTx/>
                <a:latin typeface="微软雅黑" panose="020B0503020204020204" pitchFamily="34" charset="-122"/>
                <a:ea typeface="微软雅黑" panose="020B0503020204020204" pitchFamily="34" charset="-122"/>
                <a:cs typeface="+mn-cs"/>
              </a:rPr>
              <a:t>1.</a:t>
            </a:r>
            <a:r>
              <a:rPr kumimoji="0" lang="zh-CN" altLang="en-US" sz="3200" b="1" i="0" u="none" strike="noStrike" kern="1200" cap="none" spc="0" normalizeH="0" baseline="0" noProof="0" dirty="0" smtClean="0">
                <a:ln>
                  <a:noFill/>
                </a:ln>
                <a:solidFill>
                  <a:srgbClr val="4472C4"/>
                </a:solidFill>
                <a:effectLst/>
                <a:uLnTx/>
                <a:uFillTx/>
                <a:latin typeface="微软雅黑" panose="020B0503020204020204" pitchFamily="34" charset="-122"/>
                <a:ea typeface="微软雅黑" panose="020B0503020204020204" pitchFamily="34" charset="-122"/>
                <a:cs typeface="+mn-cs"/>
              </a:rPr>
              <a:t>项目</a:t>
            </a:r>
            <a:r>
              <a:rPr kumimoji="0" lang="zh-CN" altLang="en-US" sz="3200" b="1" i="0" u="none" strike="noStrike" kern="1200" cap="none" spc="0" normalizeH="0" baseline="0" noProof="0" dirty="0" smtClean="0">
                <a:ln>
                  <a:noFill/>
                </a:ln>
                <a:solidFill>
                  <a:srgbClr val="4472C4"/>
                </a:solidFill>
                <a:effectLst/>
                <a:uLnTx/>
                <a:uFillTx/>
                <a:latin typeface="微软雅黑" panose="020B0503020204020204" pitchFamily="34" charset="-122"/>
                <a:ea typeface="微软雅黑" panose="020B0503020204020204" pitchFamily="34" charset="-122"/>
                <a:cs typeface="+mn-cs"/>
              </a:rPr>
              <a:t>结构</a:t>
            </a:r>
            <a:endParaRPr kumimoji="0" lang="zh-CN" altLang="en-US" sz="3200" b="1" i="0" u="none" strike="noStrike" kern="1200" cap="none" spc="0" normalizeH="0" baseline="0" noProof="0" dirty="0" smtClean="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2"/>
          <a:stretch>
            <a:fillRect/>
          </a:stretch>
        </p:blipFill>
        <p:spPr>
          <a:xfrm>
            <a:off x="8277225" y="1038225"/>
            <a:ext cx="3275965" cy="5164455"/>
          </a:xfrm>
          <a:prstGeom prst="rect">
            <a:avLst/>
          </a:prstGeom>
        </p:spPr>
      </p:pic>
      <p:pic>
        <p:nvPicPr>
          <p:cNvPr id="3" name="图片 2"/>
          <p:cNvPicPr>
            <a:picLocks noChangeAspect="1"/>
          </p:cNvPicPr>
          <p:nvPr/>
        </p:nvPicPr>
        <p:blipFill>
          <a:blip r:embed="rId3"/>
          <a:stretch>
            <a:fillRect/>
          </a:stretch>
        </p:blipFill>
        <p:spPr>
          <a:xfrm>
            <a:off x="4768215" y="2132330"/>
            <a:ext cx="3185160" cy="3505200"/>
          </a:xfrm>
          <a:prstGeom prst="rect">
            <a:avLst/>
          </a:prstGeom>
        </p:spPr>
      </p:pic>
      <p:sp>
        <p:nvSpPr>
          <p:cNvPr id="4" name="文本框 3"/>
          <p:cNvSpPr txBox="1"/>
          <p:nvPr/>
        </p:nvSpPr>
        <p:spPr>
          <a:xfrm>
            <a:off x="375285" y="1979295"/>
            <a:ext cx="4069080" cy="4399915"/>
          </a:xfrm>
          <a:prstGeom prst="rect">
            <a:avLst/>
          </a:prstGeom>
          <a:noFill/>
        </p:spPr>
        <p:txBody>
          <a:bodyPr wrap="square" rtlCol="0">
            <a:spAutoFit/>
          </a:bodyPr>
          <a:p>
            <a:pPr>
              <a:lnSpc>
                <a:spcPct val="150000"/>
              </a:lnSpc>
            </a:pP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首先这是个</a:t>
            </a:r>
            <a:r>
              <a:rPr lang="en-US" altLang="zh-CN" sz="1600" dirty="0">
                <a:latin typeface="Arial" panose="020B0604020202020204" pitchFamily="34" charset="0"/>
                <a:ea typeface="微软雅黑" panose="020B0503020204020204" pitchFamily="34" charset="-122"/>
                <a:cs typeface="Arial" panose="020B0604020202020204" pitchFamily="34" charset="0"/>
                <a:sym typeface="+mn-ea"/>
              </a:rPr>
              <a:t>Windows</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桌面端程序，用</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Visual Studio打开项目后，右边会出现</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解决方案窗口，它相当于一个容器，可以组织不止以一个项目，但师兄的这个</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系统只有一个主项目。</a:t>
            </a:r>
            <a:endParaRPr lang="zh-CN" altLang="en-US" sz="1600" dirty="0">
              <a:latin typeface="Arial" panose="020B0604020202020204" pitchFamily="34" charset="0"/>
              <a:ea typeface="微软雅黑" panose="020B0503020204020204" pitchFamily="34" charset="-122"/>
              <a:cs typeface="Arial" panose="020B0604020202020204" pitchFamily="34" charset="0"/>
              <a:sym typeface="+mn-ea"/>
            </a:endParaRPr>
          </a:p>
          <a:p>
            <a:pPr>
              <a:lnSpc>
                <a:spcPct val="150000"/>
              </a:lnSpc>
            </a:pP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但是通过对</a:t>
            </a:r>
            <a:r>
              <a:rPr lang="en-US" altLang="zh-CN" sz="1600" dirty="0">
                <a:latin typeface="Arial" panose="020B0604020202020204" pitchFamily="34" charset="0"/>
                <a:ea typeface="微软雅黑" panose="020B0503020204020204" pitchFamily="34" charset="-122"/>
                <a:cs typeface="Arial" panose="020B0604020202020204" pitchFamily="34" charset="0"/>
                <a:sym typeface="+mn-ea"/>
              </a:rPr>
              <a:t>vs2022</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官方文档的学习，建议一个</a:t>
            </a:r>
            <a:r>
              <a:rPr lang="en-US" altLang="zh-CN" sz="1600" dirty="0">
                <a:latin typeface="Arial" panose="020B0604020202020204" pitchFamily="34" charset="0"/>
                <a:ea typeface="微软雅黑" panose="020B0503020204020204" pitchFamily="34" charset="-122"/>
                <a:cs typeface="Arial" panose="020B0604020202020204" pitchFamily="34" charset="0"/>
                <a:sym typeface="+mn-ea"/>
              </a:rPr>
              <a:t>WindowsForm</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程序应该至少包含一个</a:t>
            </a:r>
            <a:r>
              <a:rPr lang="en-US" altLang="zh-CN" sz="1600" dirty="0">
                <a:latin typeface="Arial" panose="020B0604020202020204" pitchFamily="34" charset="0"/>
                <a:ea typeface="微软雅黑" panose="020B0503020204020204" pitchFamily="34" charset="-122"/>
                <a:cs typeface="Arial" panose="020B0604020202020204" pitchFamily="34" charset="0"/>
                <a:sym typeface="+mn-ea"/>
              </a:rPr>
              <a:t>class library project</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，在类库项目</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写功能接口，给主项目调用使用。</a:t>
            </a:r>
            <a:endParaRPr lang="zh-CN" altLang="en-US" sz="1600" dirty="0">
              <a:latin typeface="Arial" panose="020B0604020202020204" pitchFamily="34" charset="0"/>
              <a:ea typeface="微软雅黑" panose="020B0503020204020204" pitchFamily="34" charset="-122"/>
              <a:cs typeface="Arial" panose="020B0604020202020204" pitchFamily="34" charset="0"/>
              <a:sym typeface="+mn-ea"/>
            </a:endParaRPr>
          </a:p>
          <a:p>
            <a:pPr>
              <a:lnSpc>
                <a:spcPct val="150000"/>
              </a:lnSpc>
            </a:pP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有了类库项目，</a:t>
            </a:r>
            <a:r>
              <a:rPr lang="en-US" altLang="zh-CN" sz="1600" dirty="0">
                <a:latin typeface="Arial" panose="020B0604020202020204" pitchFamily="34" charset="0"/>
                <a:ea typeface="微软雅黑" panose="020B0503020204020204" pitchFamily="34" charset="-122"/>
                <a:cs typeface="Arial" panose="020B0604020202020204" pitchFamily="34" charset="0"/>
                <a:sym typeface="+mn-ea"/>
              </a:rPr>
              <a:t>Windows</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桌面端的开发就很像前后端分离开发，主项目负责页面逻辑，类库项目负责提供</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接口</a:t>
            </a:r>
            <a:endParaRPr lang="zh-CN" altLang="en-US" sz="1600" dirty="0">
              <a:latin typeface="Arial" panose="020B0604020202020204" pitchFamily="34" charset="0"/>
              <a:ea typeface="微软雅黑" panose="020B0503020204020204" pitchFamily="34" charset="-122"/>
              <a:cs typeface="Arial" panose="020B0604020202020204" pitchFamily="34" charset="0"/>
              <a:sym typeface="+mn-ea"/>
            </a:endParaRPr>
          </a:p>
          <a:p>
            <a:endParaRPr lang="zh-CN" altLang="en-US" sz="1600" dirty="0">
              <a:latin typeface="Arial" panose="020B0604020202020204" pitchFamily="34" charset="0"/>
              <a:ea typeface="微软雅黑" panose="020B0503020204020204" pitchFamily="34" charset="-122"/>
              <a:cs typeface="Arial" panose="020B0604020202020204" pitchFamily="34" charset="0"/>
              <a:sym typeface="+mn-ea"/>
            </a:endParaRPr>
          </a:p>
        </p:txBody>
      </p:sp>
      <p:sp>
        <p:nvSpPr>
          <p:cNvPr id="9" name="矩形 8"/>
          <p:cNvSpPr/>
          <p:nvPr/>
        </p:nvSpPr>
        <p:spPr>
          <a:xfrm>
            <a:off x="4829175" y="2380615"/>
            <a:ext cx="3044825" cy="211455"/>
          </a:xfrm>
          <a:prstGeom prst="rect">
            <a:avLst/>
          </a:prstGeom>
          <a:noFill/>
          <a:ln w="381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0" name="矩形 9"/>
          <p:cNvSpPr/>
          <p:nvPr/>
        </p:nvSpPr>
        <p:spPr>
          <a:xfrm>
            <a:off x="4779645" y="3623945"/>
            <a:ext cx="3020695" cy="267970"/>
          </a:xfrm>
          <a:prstGeom prst="rect">
            <a:avLst/>
          </a:prstGeom>
          <a:noFill/>
          <a:ln w="381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1" name="文本框 10"/>
          <p:cNvSpPr txBox="1"/>
          <p:nvPr/>
        </p:nvSpPr>
        <p:spPr>
          <a:xfrm>
            <a:off x="6425565" y="2658110"/>
            <a:ext cx="932180" cy="368300"/>
          </a:xfrm>
          <a:prstGeom prst="rect">
            <a:avLst/>
          </a:prstGeom>
          <a:noFill/>
        </p:spPr>
        <p:txBody>
          <a:bodyPr wrap="square" rtlCol="0">
            <a:spAutoFit/>
          </a:bodyPr>
          <a:p>
            <a:r>
              <a:rPr lang="zh-CN" altLang="en-US">
                <a:solidFill>
                  <a:srgbClr val="FF0000"/>
                </a:solidFill>
              </a:rPr>
              <a:t>主项目</a:t>
            </a:r>
            <a:endParaRPr lang="zh-CN" altLang="en-US">
              <a:solidFill>
                <a:srgbClr val="FF0000"/>
              </a:solidFill>
            </a:endParaRPr>
          </a:p>
        </p:txBody>
      </p:sp>
      <p:sp>
        <p:nvSpPr>
          <p:cNvPr id="12" name="文本框 11"/>
          <p:cNvSpPr txBox="1"/>
          <p:nvPr/>
        </p:nvSpPr>
        <p:spPr>
          <a:xfrm>
            <a:off x="6580505" y="3995420"/>
            <a:ext cx="1219835" cy="368300"/>
          </a:xfrm>
          <a:prstGeom prst="rect">
            <a:avLst/>
          </a:prstGeom>
          <a:noFill/>
        </p:spPr>
        <p:txBody>
          <a:bodyPr wrap="square" rtlCol="0">
            <a:spAutoFit/>
          </a:bodyPr>
          <a:p>
            <a:r>
              <a:rPr lang="zh-CN" altLang="en-US">
                <a:solidFill>
                  <a:srgbClr val="FF0000"/>
                </a:solidFill>
              </a:rPr>
              <a:t>类库项目</a:t>
            </a:r>
            <a:endParaRPr lang="zh-CN" altLang="en-US">
              <a:solidFill>
                <a:srgbClr val="FF0000"/>
              </a:solidFill>
            </a:endParaRPr>
          </a:p>
        </p:txBody>
      </p:sp>
      <p:sp>
        <p:nvSpPr>
          <p:cNvPr id="14" name="矩形 13"/>
          <p:cNvSpPr/>
          <p:nvPr/>
        </p:nvSpPr>
        <p:spPr>
          <a:xfrm>
            <a:off x="8277225" y="1981200"/>
            <a:ext cx="3044825" cy="2620645"/>
          </a:xfrm>
          <a:prstGeom prst="rect">
            <a:avLst/>
          </a:prstGeom>
          <a:noFill/>
          <a:ln w="381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5" name="文本框 14"/>
          <p:cNvSpPr txBox="1"/>
          <p:nvPr/>
        </p:nvSpPr>
        <p:spPr>
          <a:xfrm>
            <a:off x="9829800" y="4686300"/>
            <a:ext cx="1492885" cy="368300"/>
          </a:xfrm>
          <a:prstGeom prst="rect">
            <a:avLst/>
          </a:prstGeom>
          <a:noFill/>
        </p:spPr>
        <p:txBody>
          <a:bodyPr wrap="square" rtlCol="0">
            <a:spAutoFit/>
          </a:bodyPr>
          <a:p>
            <a:r>
              <a:rPr lang="zh-CN" altLang="en-US">
                <a:solidFill>
                  <a:srgbClr val="FF0000"/>
                </a:solidFill>
              </a:rPr>
              <a:t>只有主项目</a:t>
            </a:r>
            <a:endParaRPr lang="zh-CN" altLang="en-US">
              <a:solidFill>
                <a:srgbClr val="FF00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6"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13" name="TextBox 28"/>
          <p:cNvSpPr txBox="1"/>
          <p:nvPr/>
        </p:nvSpPr>
        <p:spPr>
          <a:xfrm>
            <a:off x="2657686" y="394014"/>
            <a:ext cx="2645834"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smtClean="0">
                <a:ln>
                  <a:noFill/>
                </a:ln>
                <a:solidFill>
                  <a:srgbClr val="4472C4"/>
                </a:solidFill>
                <a:effectLst/>
                <a:uLnTx/>
                <a:uFillTx/>
                <a:latin typeface="微软雅黑" panose="020B0503020204020204" pitchFamily="34" charset="-122"/>
                <a:ea typeface="微软雅黑" panose="020B0503020204020204" pitchFamily="34" charset="-122"/>
                <a:cs typeface="+mn-cs"/>
              </a:rPr>
              <a:t>1.</a:t>
            </a:r>
            <a:r>
              <a:rPr kumimoji="0" lang="zh-CN" altLang="en-US" sz="3200" b="1" i="0" u="none" strike="noStrike" kern="1200" cap="none" spc="0" normalizeH="0" baseline="0" noProof="0" dirty="0" smtClean="0">
                <a:ln>
                  <a:noFill/>
                </a:ln>
                <a:solidFill>
                  <a:srgbClr val="4472C4"/>
                </a:solidFill>
                <a:effectLst/>
                <a:uLnTx/>
                <a:uFillTx/>
                <a:latin typeface="微软雅黑" panose="020B0503020204020204" pitchFamily="34" charset="-122"/>
                <a:ea typeface="微软雅黑" panose="020B0503020204020204" pitchFamily="34" charset="-122"/>
                <a:cs typeface="+mn-cs"/>
              </a:rPr>
              <a:t>项目</a:t>
            </a:r>
            <a:r>
              <a:rPr kumimoji="0" lang="zh-CN" altLang="en-US" sz="3200" b="1" i="0" u="none" strike="noStrike" kern="1200" cap="none" spc="0" normalizeH="0" baseline="0" noProof="0" dirty="0" smtClean="0">
                <a:ln>
                  <a:noFill/>
                </a:ln>
                <a:solidFill>
                  <a:srgbClr val="4472C4"/>
                </a:solidFill>
                <a:effectLst/>
                <a:uLnTx/>
                <a:uFillTx/>
                <a:latin typeface="微软雅黑" panose="020B0503020204020204" pitchFamily="34" charset="-122"/>
                <a:ea typeface="微软雅黑" panose="020B0503020204020204" pitchFamily="34" charset="-122"/>
                <a:cs typeface="+mn-cs"/>
              </a:rPr>
              <a:t>结构</a:t>
            </a:r>
            <a:endParaRPr kumimoji="0" lang="zh-CN" altLang="en-US" sz="3200" b="1" i="0" u="none" strike="noStrike" kern="1200" cap="none" spc="0" normalizeH="0" baseline="0" noProof="0" dirty="0" smtClean="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1108075" y="1207770"/>
            <a:ext cx="3692525" cy="5015865"/>
          </a:xfrm>
          <a:prstGeom prst="rect">
            <a:avLst/>
          </a:prstGeom>
          <a:noFill/>
        </p:spPr>
        <p:txBody>
          <a:bodyPr wrap="square" rtlCol="0">
            <a:spAutoFit/>
          </a:bodyPr>
          <a:p>
            <a:r>
              <a:rPr lang="en-US" altLang="zh-CN" sz="1600" dirty="0">
                <a:latin typeface="Arial" panose="020B0604020202020204" pitchFamily="34" charset="0"/>
                <a:ea typeface="微软雅黑" panose="020B0503020204020204" pitchFamily="34" charset="-122"/>
                <a:cs typeface="Arial" panose="020B0604020202020204" pitchFamily="34" charset="0"/>
                <a:sym typeface="+mn-ea"/>
              </a:rPr>
              <a:t>common:</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系统的通用组件，比如进度条组件，帮助说明组件，处理文件与</a:t>
            </a:r>
            <a:r>
              <a:rPr lang="en-US" altLang="zh-CN" sz="1600" dirty="0">
                <a:latin typeface="Arial" panose="020B0604020202020204" pitchFamily="34" charset="0"/>
                <a:ea typeface="微软雅黑" panose="020B0503020204020204" pitchFamily="34" charset="-122"/>
                <a:cs typeface="Arial" panose="020B0604020202020204" pitchFamily="34" charset="0"/>
                <a:sym typeface="+mn-ea"/>
              </a:rPr>
              <a:t>excel</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组件，日志组件等</a:t>
            </a:r>
            <a:endParaRPr lang="en-US" altLang="zh-CN" sz="1600" dirty="0">
              <a:latin typeface="Arial" panose="020B0604020202020204" pitchFamily="34" charset="0"/>
              <a:ea typeface="微软雅黑" panose="020B0503020204020204" pitchFamily="34" charset="-122"/>
              <a:cs typeface="Arial" panose="020B0604020202020204" pitchFamily="34" charset="0"/>
              <a:sym typeface="+mn-ea"/>
            </a:endParaRPr>
          </a:p>
          <a:p>
            <a:r>
              <a:rPr lang="en-US" altLang="zh-CN" sz="1600" dirty="0">
                <a:latin typeface="Arial" panose="020B0604020202020204" pitchFamily="34" charset="0"/>
                <a:ea typeface="微软雅黑" panose="020B0503020204020204" pitchFamily="34" charset="-122"/>
                <a:cs typeface="Arial" panose="020B0604020202020204" pitchFamily="34" charset="0"/>
                <a:sym typeface="+mn-ea"/>
              </a:rPr>
              <a:t>DataStruct:</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系统中的数据结构，里面有非常多的枚举类，枚举类用于功能的参数</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设置</a:t>
            </a:r>
            <a:endParaRPr lang="zh-CN" altLang="en-US" sz="1600" dirty="0">
              <a:latin typeface="Arial" panose="020B0604020202020204" pitchFamily="34" charset="0"/>
              <a:ea typeface="微软雅黑" panose="020B0503020204020204" pitchFamily="34" charset="-122"/>
              <a:cs typeface="Arial" panose="020B0604020202020204" pitchFamily="34" charset="0"/>
              <a:sym typeface="+mn-ea"/>
            </a:endParaRPr>
          </a:p>
          <a:p>
            <a:r>
              <a:rPr lang="en-US" altLang="zh-CN" sz="1600" dirty="0">
                <a:latin typeface="Arial" panose="020B0604020202020204" pitchFamily="34" charset="0"/>
                <a:ea typeface="微软雅黑" panose="020B0503020204020204" pitchFamily="34" charset="-122"/>
                <a:cs typeface="Arial" panose="020B0604020202020204" pitchFamily="34" charset="0"/>
                <a:sym typeface="+mn-ea"/>
              </a:rPr>
              <a:t>Delegate:</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委托和事件，是</a:t>
            </a:r>
            <a:r>
              <a:rPr lang="en-US" altLang="zh-CN" sz="1600" dirty="0">
                <a:latin typeface="Arial" panose="020B0604020202020204" pitchFamily="34" charset="0"/>
                <a:ea typeface="微软雅黑" panose="020B0503020204020204" pitchFamily="34" charset="-122"/>
                <a:cs typeface="Arial" panose="020B0604020202020204" pitchFamily="34" charset="0"/>
                <a:sym typeface="+mn-ea"/>
              </a:rPr>
              <a:t>C#</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语言很重要的特性</a:t>
            </a:r>
            <a:endParaRPr lang="en-US" altLang="zh-CN" sz="1600" dirty="0">
              <a:latin typeface="Arial" panose="020B0604020202020204" pitchFamily="34" charset="0"/>
              <a:ea typeface="微软雅黑" panose="020B0503020204020204" pitchFamily="34" charset="-122"/>
              <a:cs typeface="Arial" panose="020B0604020202020204" pitchFamily="34" charset="0"/>
              <a:sym typeface="+mn-ea"/>
            </a:endParaRPr>
          </a:p>
          <a:p>
            <a:r>
              <a:rPr lang="en-US" altLang="zh-CN" sz="1600" dirty="0">
                <a:latin typeface="Arial" panose="020B0604020202020204" pitchFamily="34" charset="0"/>
                <a:ea typeface="微软雅黑" panose="020B0503020204020204" pitchFamily="34" charset="-122"/>
                <a:cs typeface="Arial" panose="020B0604020202020204" pitchFamily="34" charset="0"/>
                <a:sym typeface="+mn-ea"/>
              </a:rPr>
              <a:t>FluentClass</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：初始化</a:t>
            </a:r>
            <a:r>
              <a:rPr sz="1600" dirty="0">
                <a:latin typeface="Arial" panose="020B0604020202020204" pitchFamily="34" charset="0"/>
                <a:ea typeface="微软雅黑" panose="020B0503020204020204" pitchFamily="34" charset="-122"/>
                <a:cs typeface="Arial" panose="020B0604020202020204" pitchFamily="34" charset="0"/>
                <a:sym typeface="+mn-ea"/>
              </a:rPr>
              <a:t>Fluent 边界条件设置</a:t>
            </a:r>
            <a:r>
              <a:rPr lang="zh-CN" sz="1600" dirty="0">
                <a:latin typeface="Arial" panose="020B0604020202020204" pitchFamily="34" charset="0"/>
                <a:ea typeface="微软雅黑" panose="020B0503020204020204" pitchFamily="34" charset="-122"/>
                <a:cs typeface="Arial" panose="020B0604020202020204" pitchFamily="34" charset="0"/>
                <a:sym typeface="+mn-ea"/>
              </a:rPr>
              <a:t>，调用</a:t>
            </a:r>
            <a:r>
              <a:rPr lang="en-US" altLang="zh-CN" sz="1600" dirty="0">
                <a:latin typeface="Arial" panose="020B0604020202020204" pitchFamily="34" charset="0"/>
                <a:ea typeface="微软雅黑" panose="020B0503020204020204" pitchFamily="34" charset="-122"/>
                <a:cs typeface="Arial" panose="020B0604020202020204" pitchFamily="34" charset="0"/>
                <a:sym typeface="+mn-ea"/>
              </a:rPr>
              <a:t>fluent</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程序进行大气污染扩散计算</a:t>
            </a:r>
            <a:endParaRPr lang="zh-CN" sz="1600" dirty="0">
              <a:latin typeface="Arial" panose="020B0604020202020204" pitchFamily="34" charset="0"/>
              <a:ea typeface="微软雅黑" panose="020B0503020204020204" pitchFamily="34" charset="-122"/>
              <a:cs typeface="Arial" panose="020B0604020202020204" pitchFamily="34" charset="0"/>
              <a:sym typeface="+mn-ea"/>
            </a:endParaRPr>
          </a:p>
          <a:p>
            <a:r>
              <a:rPr lang="en-US" altLang="zh-CN" sz="1600" dirty="0">
                <a:latin typeface="Arial" panose="020B0604020202020204" pitchFamily="34" charset="0"/>
                <a:ea typeface="微软雅黑" panose="020B0503020204020204" pitchFamily="34" charset="-122"/>
                <a:cs typeface="Arial" panose="020B0604020202020204" pitchFamily="34" charset="0"/>
                <a:sym typeface="+mn-ea"/>
              </a:rPr>
              <a:t>ICEMClass:</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调用</a:t>
            </a:r>
            <a:r>
              <a:rPr lang="en-US" altLang="zh-CN" sz="1600" dirty="0">
                <a:latin typeface="Arial" panose="020B0604020202020204" pitchFamily="34" charset="0"/>
                <a:ea typeface="微软雅黑" panose="020B0503020204020204" pitchFamily="34" charset="-122"/>
                <a:cs typeface="Arial" panose="020B0604020202020204" pitchFamily="34" charset="0"/>
                <a:sym typeface="+mn-ea"/>
              </a:rPr>
              <a:t>ICEM</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程序进行几何模型的构建</a:t>
            </a:r>
            <a:endParaRPr lang="en-US" altLang="zh-CN" sz="1600" dirty="0">
              <a:latin typeface="Arial" panose="020B0604020202020204" pitchFamily="34" charset="0"/>
              <a:ea typeface="微软雅黑" panose="020B0503020204020204" pitchFamily="34" charset="-122"/>
              <a:cs typeface="Arial" panose="020B0604020202020204" pitchFamily="34" charset="0"/>
              <a:sym typeface="+mn-ea"/>
            </a:endParaRPr>
          </a:p>
          <a:p>
            <a:r>
              <a:rPr lang="en-US" altLang="zh-CN" sz="1600" dirty="0">
                <a:latin typeface="Arial" panose="020B0604020202020204" pitchFamily="34" charset="0"/>
                <a:ea typeface="微软雅黑" panose="020B0503020204020204" pitchFamily="34" charset="-122"/>
                <a:cs typeface="Arial" panose="020B0604020202020204" pitchFamily="34" charset="0"/>
                <a:sym typeface="+mn-ea"/>
              </a:rPr>
              <a:t>MapsClass:</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与地图相关的控件</a:t>
            </a:r>
            <a:endParaRPr lang="en-US" altLang="zh-CN" sz="1600" dirty="0">
              <a:latin typeface="Arial" panose="020B0604020202020204" pitchFamily="34" charset="0"/>
              <a:ea typeface="微软雅黑" panose="020B0503020204020204" pitchFamily="34" charset="-122"/>
              <a:cs typeface="Arial" panose="020B0604020202020204" pitchFamily="34" charset="0"/>
              <a:sym typeface="+mn-ea"/>
            </a:endParaRPr>
          </a:p>
          <a:p>
            <a:r>
              <a:rPr lang="en-US" altLang="zh-CN" sz="1600" dirty="0">
                <a:latin typeface="Arial" panose="020B0604020202020204" pitchFamily="34" charset="0"/>
                <a:ea typeface="微软雅黑" panose="020B0503020204020204" pitchFamily="34" charset="-122"/>
                <a:cs typeface="Arial" panose="020B0604020202020204" pitchFamily="34" charset="0"/>
                <a:sym typeface="+mn-ea"/>
              </a:rPr>
              <a:t>SysForm:</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各种功能界面，也可以说是表单，收集用户设计的参数，然后系统进行</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响应，该文件夹下的文件都是</a:t>
            </a:r>
            <a:r>
              <a:rPr lang="en-US" altLang="zh-CN" sz="1600" dirty="0">
                <a:latin typeface="Arial" panose="020B0604020202020204" pitchFamily="34" charset="0"/>
                <a:ea typeface="微软雅黑" panose="020B0503020204020204" pitchFamily="34" charset="-122"/>
                <a:cs typeface="Arial" panose="020B0604020202020204" pitchFamily="34" charset="0"/>
                <a:sym typeface="+mn-ea"/>
              </a:rPr>
              <a:t>UI</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设计</a:t>
            </a:r>
            <a:r>
              <a:rPr lang="en-US" altLang="zh-CN" sz="1600" dirty="0">
                <a:latin typeface="Arial" panose="020B0604020202020204" pitchFamily="34" charset="0"/>
                <a:ea typeface="微软雅黑" panose="020B0503020204020204" pitchFamily="34" charset="-122"/>
                <a:cs typeface="Arial" panose="020B0604020202020204" pitchFamily="34" charset="0"/>
                <a:sym typeface="+mn-ea"/>
              </a:rPr>
              <a:t>+C#</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代码，前面几个文件夹都只是</a:t>
            </a:r>
            <a:r>
              <a:rPr lang="en-US" altLang="zh-CN" sz="1600" dirty="0">
                <a:latin typeface="Arial" panose="020B0604020202020204" pitchFamily="34" charset="0"/>
                <a:ea typeface="微软雅黑" panose="020B0503020204020204" pitchFamily="34" charset="-122"/>
                <a:cs typeface="Arial" panose="020B0604020202020204" pitchFamily="34" charset="0"/>
                <a:sym typeface="+mn-ea"/>
              </a:rPr>
              <a:t>C#</a:t>
            </a:r>
            <a:r>
              <a:rPr lang="zh-CN" altLang="en-US" sz="1600" dirty="0">
                <a:latin typeface="Arial" panose="020B0604020202020204" pitchFamily="34" charset="0"/>
                <a:ea typeface="微软雅黑" panose="020B0503020204020204" pitchFamily="34" charset="-122"/>
                <a:cs typeface="Arial" panose="020B0604020202020204" pitchFamily="34" charset="0"/>
                <a:sym typeface="+mn-ea"/>
              </a:rPr>
              <a:t>文件</a:t>
            </a:r>
            <a:endParaRPr lang="en-US" altLang="zh-CN" sz="1600" dirty="0">
              <a:latin typeface="Arial" panose="020B0604020202020204" pitchFamily="34" charset="0"/>
              <a:ea typeface="微软雅黑" panose="020B0503020204020204" pitchFamily="34" charset="-122"/>
              <a:cs typeface="Arial" panose="020B0604020202020204" pitchFamily="34" charset="0"/>
              <a:sym typeface="+mn-ea"/>
            </a:endParaRPr>
          </a:p>
          <a:p>
            <a:endParaRPr lang="zh-CN" altLang="en-US" sz="1600" dirty="0">
              <a:latin typeface="Arial" panose="020B0604020202020204" pitchFamily="34" charset="0"/>
              <a:ea typeface="微软雅黑" panose="020B0503020204020204" pitchFamily="34" charset="-122"/>
              <a:cs typeface="Arial" panose="020B0604020202020204" pitchFamily="34" charset="0"/>
              <a:sym typeface="+mn-ea"/>
            </a:endParaRPr>
          </a:p>
        </p:txBody>
      </p:sp>
      <p:pic>
        <p:nvPicPr>
          <p:cNvPr id="14" name="图片 13"/>
          <p:cNvPicPr>
            <a:picLocks noChangeAspect="1"/>
          </p:cNvPicPr>
          <p:nvPr/>
        </p:nvPicPr>
        <p:blipFill>
          <a:blip r:embed="rId2"/>
          <a:stretch>
            <a:fillRect/>
          </a:stretch>
        </p:blipFill>
        <p:spPr>
          <a:xfrm>
            <a:off x="8474075" y="977265"/>
            <a:ext cx="3205480" cy="5053330"/>
          </a:xfrm>
          <a:prstGeom prst="rect">
            <a:avLst/>
          </a:prstGeom>
        </p:spPr>
      </p:pic>
      <p:pic>
        <p:nvPicPr>
          <p:cNvPr id="15" name="图片 14"/>
          <p:cNvPicPr>
            <a:picLocks noChangeAspect="1"/>
          </p:cNvPicPr>
          <p:nvPr/>
        </p:nvPicPr>
        <p:blipFill>
          <a:blip r:embed="rId3"/>
          <a:stretch>
            <a:fillRect/>
          </a:stretch>
        </p:blipFill>
        <p:spPr>
          <a:xfrm>
            <a:off x="5551170" y="3984625"/>
            <a:ext cx="2752725" cy="1308100"/>
          </a:xfrm>
          <a:prstGeom prst="rect">
            <a:avLst/>
          </a:prstGeom>
        </p:spPr>
      </p:pic>
      <p:cxnSp>
        <p:nvCxnSpPr>
          <p:cNvPr id="16" name="直接箭头连接符 15"/>
          <p:cNvCxnSpPr>
            <a:endCxn id="15" idx="1"/>
          </p:cNvCxnSpPr>
          <p:nvPr/>
        </p:nvCxnSpPr>
        <p:spPr>
          <a:xfrm flipV="1">
            <a:off x="4681220" y="4638675"/>
            <a:ext cx="869950" cy="575945"/>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6"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13" name="TextBox 28"/>
          <p:cNvSpPr txBox="1"/>
          <p:nvPr/>
        </p:nvSpPr>
        <p:spPr>
          <a:xfrm>
            <a:off x="2657686" y="394014"/>
            <a:ext cx="2645834" cy="58356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en-US" altLang="zh-CN" sz="3200" b="1" i="0" kern="1200" cap="none" spc="0" normalizeH="0" baseline="0" noProof="0" dirty="0" smtClean="0">
                <a:solidFill>
                  <a:srgbClr val="4472C4"/>
                </a:solidFill>
                <a:latin typeface="微软雅黑" panose="020B0503020204020204" pitchFamily="34" charset="-122"/>
                <a:ea typeface="微软雅黑" panose="020B0503020204020204" pitchFamily="34" charset="-122"/>
                <a:cs typeface="+mn-cs"/>
              </a:rPr>
              <a:t>1.</a:t>
            </a:r>
            <a:r>
              <a:rPr kumimoji="0" lang="zh-CN" altLang="en-US" sz="3200" b="1" i="0" kern="1200" cap="none" spc="0" normalizeH="0" baseline="0" noProof="0" dirty="0" smtClean="0">
                <a:solidFill>
                  <a:srgbClr val="4472C4"/>
                </a:solidFill>
                <a:latin typeface="微软雅黑" panose="020B0503020204020204" pitchFamily="34" charset="-122"/>
                <a:ea typeface="微软雅黑" panose="020B0503020204020204" pitchFamily="34" charset="-122"/>
                <a:cs typeface="+mn-cs"/>
              </a:rPr>
              <a:t>项目结构</a:t>
            </a:r>
            <a:endParaRPr kumimoji="0" lang="zh-CN" altLang="en-US" sz="3200" b="1" i="0" kern="1200" cap="none" spc="0" normalizeH="0" baseline="0" noProof="0" dirty="0" smtClean="0">
              <a:solidFill>
                <a:srgbClr val="4472C4"/>
              </a:solidFill>
              <a:latin typeface="微软雅黑" panose="020B0503020204020204" pitchFamily="34" charset="-122"/>
              <a:ea typeface="微软雅黑" panose="020B0503020204020204" pitchFamily="34" charset="-122"/>
              <a:cs typeface="+mn-cs"/>
            </a:endParaRPr>
          </a:p>
        </p:txBody>
      </p:sp>
      <p:graphicFrame>
        <p:nvGraphicFramePr>
          <p:cNvPr id="2" name="对象 -2147482624"/>
          <p:cNvGraphicFramePr>
            <a:graphicFrameLocks noChangeAspect="1"/>
          </p:cNvGraphicFramePr>
          <p:nvPr/>
        </p:nvGraphicFramePr>
        <p:xfrm>
          <a:off x="4225290" y="1078865"/>
          <a:ext cx="3741420" cy="5067300"/>
        </p:xfrm>
        <a:graphic>
          <a:graphicData uri="http://schemas.openxmlformats.org/presentationml/2006/ole">
            <mc:AlternateContent xmlns:mc="http://schemas.openxmlformats.org/markup-compatibility/2006">
              <mc:Choice xmlns:v="urn:schemas-microsoft-com:vml" Requires="v">
                <p:oleObj spid="_x0000_s3076" name="" r:id="rId2" imgW="3480435" imgH="4709795" progId="Visio.Drawing.11">
                  <p:embed/>
                </p:oleObj>
              </mc:Choice>
              <mc:Fallback>
                <p:oleObj name="" r:id="rId2" imgW="3480435" imgH="4709795" progId="Visio.Drawing.11">
                  <p:embed/>
                  <p:pic>
                    <p:nvPicPr>
                      <p:cNvPr id="0" name="图片 3075"/>
                      <p:cNvPicPr/>
                      <p:nvPr/>
                    </p:nvPicPr>
                    <p:blipFill>
                      <a:blip r:embed="rId3"/>
                      <a:stretch>
                        <a:fillRect/>
                      </a:stretch>
                    </p:blipFill>
                    <p:spPr>
                      <a:xfrm>
                        <a:off x="4225290" y="1078865"/>
                        <a:ext cx="3741420" cy="5067300"/>
                      </a:xfrm>
                      <a:prstGeom prst="rect">
                        <a:avLst/>
                      </a:prstGeom>
                      <a:noFill/>
                      <a:ln w="38100">
                        <a:noFill/>
                        <a:miter/>
                      </a:ln>
                    </p:spPr>
                  </p:pic>
                </p:oleObj>
              </mc:Fallback>
            </mc:AlternateContent>
          </a:graphicData>
        </a:graphic>
      </p:graphicFrame>
      <p:sp>
        <p:nvSpPr>
          <p:cNvPr id="3" name="文本框 2"/>
          <p:cNvSpPr txBox="1"/>
          <p:nvPr/>
        </p:nvSpPr>
        <p:spPr>
          <a:xfrm>
            <a:off x="8590280" y="2465070"/>
            <a:ext cx="2759075" cy="368300"/>
          </a:xfrm>
          <a:prstGeom prst="rect">
            <a:avLst/>
          </a:prstGeom>
          <a:noFill/>
        </p:spPr>
        <p:txBody>
          <a:bodyPr wrap="square" rtlCol="0">
            <a:spAutoFit/>
          </a:bodyPr>
          <a:p>
            <a:r>
              <a:rPr lang="zh-CN" altLang="en-US"/>
              <a:t>污染扩散</a:t>
            </a:r>
            <a:r>
              <a:rPr lang="zh-CN" altLang="en-US"/>
              <a:t>计算</a:t>
            </a:r>
            <a:endParaRPr lang="zh-CN" altLang="en-US"/>
          </a:p>
        </p:txBody>
      </p:sp>
      <p:sp>
        <p:nvSpPr>
          <p:cNvPr id="4" name="文本框 3"/>
          <p:cNvSpPr txBox="1"/>
          <p:nvPr/>
        </p:nvSpPr>
        <p:spPr>
          <a:xfrm>
            <a:off x="8590280" y="4270375"/>
            <a:ext cx="2759075" cy="368300"/>
          </a:xfrm>
          <a:prstGeom prst="rect">
            <a:avLst/>
          </a:prstGeom>
          <a:noFill/>
        </p:spPr>
        <p:txBody>
          <a:bodyPr wrap="square" rtlCol="0">
            <a:spAutoFit/>
          </a:bodyPr>
          <a:p>
            <a:r>
              <a:rPr lang="zh-CN" altLang="en-US"/>
              <a:t>污染模拟可视化</a:t>
            </a:r>
            <a:r>
              <a:rPr lang="zh-CN" altLang="en-US"/>
              <a:t>分析</a:t>
            </a:r>
            <a:endParaRPr lang="zh-CN" altLang="en-US"/>
          </a:p>
        </p:txBody>
      </p:sp>
      <p:sp>
        <p:nvSpPr>
          <p:cNvPr id="7" name="文本框 6"/>
          <p:cNvSpPr txBox="1"/>
          <p:nvPr/>
        </p:nvSpPr>
        <p:spPr>
          <a:xfrm>
            <a:off x="425450" y="1396365"/>
            <a:ext cx="3399790" cy="2306955"/>
          </a:xfrm>
          <a:prstGeom prst="rect">
            <a:avLst/>
          </a:prstGeom>
          <a:noFill/>
        </p:spPr>
        <p:txBody>
          <a:bodyPr wrap="square" rtlCol="0">
            <a:spAutoFit/>
          </a:bodyPr>
          <a:p>
            <a:r>
              <a:rPr lang="zh-CN" altLang="en-US"/>
              <a:t>首先画出模拟区域和污染源，然后构建几何模型，生成</a:t>
            </a:r>
            <a:r>
              <a:rPr lang="en-US" altLang="zh-CN"/>
              <a:t>.rpl</a:t>
            </a:r>
            <a:r>
              <a:rPr lang="zh-CN" altLang="en-US"/>
              <a:t>脚本文件。随后设置几何模型的参数，比如边界条件，然后会调用ICEM CFD程序生成</a:t>
            </a:r>
            <a:r>
              <a:rPr lang="en-US" altLang="zh-CN"/>
              <a:t>msh</a:t>
            </a:r>
            <a:r>
              <a:rPr lang="zh-CN" altLang="en-US"/>
              <a:t>文件。最后读取设置模拟参数，读取</a:t>
            </a:r>
            <a:r>
              <a:rPr lang="en-US" altLang="zh-CN"/>
              <a:t>msh</a:t>
            </a:r>
            <a:r>
              <a:rPr lang="zh-CN" altLang="en-US"/>
              <a:t>文件，用</a:t>
            </a:r>
            <a:r>
              <a:rPr lang="en-US" altLang="zh-CN"/>
              <a:t>fluent</a:t>
            </a:r>
            <a:r>
              <a:rPr lang="zh-CN" altLang="en-US"/>
              <a:t>程序计算</a:t>
            </a:r>
            <a:r>
              <a:rPr lang="zh-CN" altLang="en-US"/>
              <a:t>得出污染扩散数据</a:t>
            </a:r>
            <a:endParaRPr lang="zh-CN" altLang="en-US"/>
          </a:p>
        </p:txBody>
      </p:sp>
      <p:sp>
        <p:nvSpPr>
          <p:cNvPr id="8" name="文本框 7"/>
          <p:cNvSpPr txBox="1"/>
          <p:nvPr/>
        </p:nvSpPr>
        <p:spPr>
          <a:xfrm>
            <a:off x="445135" y="3834765"/>
            <a:ext cx="3519170" cy="922020"/>
          </a:xfrm>
          <a:prstGeom prst="rect">
            <a:avLst/>
          </a:prstGeom>
          <a:noFill/>
        </p:spPr>
        <p:txBody>
          <a:bodyPr wrap="square" rtlCol="0">
            <a:spAutoFit/>
          </a:bodyPr>
          <a:p>
            <a:r>
              <a:rPr lang="zh-CN" altLang="en-US"/>
              <a:t>模拟结果转换是将模拟计算的数据转化为三维数据，最后进行一系列的可视化</a:t>
            </a:r>
            <a:r>
              <a:rPr lang="zh-CN" altLang="en-US"/>
              <a:t>操作。</a:t>
            </a:r>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45"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6" name="TextBox 28"/>
          <p:cNvSpPr txBox="1"/>
          <p:nvPr/>
        </p:nvSpPr>
        <p:spPr>
          <a:xfrm>
            <a:off x="2657686" y="394014"/>
            <a:ext cx="5297594"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b="1" dirty="0">
                <a:solidFill>
                  <a:srgbClr val="4472C4"/>
                </a:solidFill>
                <a:latin typeface="Arial" panose="020B0604020202020204" pitchFamily="34" charset="0"/>
                <a:ea typeface="微软雅黑" panose="020B0503020204020204" pitchFamily="34" charset="-122"/>
                <a:cs typeface="Arial" panose="020B0604020202020204" pitchFamily="34" charset="0"/>
              </a:rPr>
              <a:t>2</a:t>
            </a:r>
            <a:r>
              <a:rPr kumimoji="0" lang="en-US" altLang="zh-CN"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.BUG</a:t>
            </a: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及修复</a:t>
            </a:r>
            <a:endPar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531495" y="1254760"/>
            <a:ext cx="6547485" cy="1291590"/>
          </a:xfrm>
          <a:prstGeom prst="rect">
            <a:avLst/>
          </a:prstGeom>
          <a:noFill/>
        </p:spPr>
        <p:txBody>
          <a:bodyPr wrap="square" rtlCol="0">
            <a:spAutoFit/>
          </a:bodyPr>
          <a:p>
            <a:r>
              <a:rPr lang="en-US" altLang="zh-CN" sz="2400" b="1"/>
              <a:t>BUG1</a:t>
            </a:r>
            <a:endParaRPr lang="zh-CN" altLang="en-US" sz="2400" b="1"/>
          </a:p>
          <a:p>
            <a:r>
              <a:rPr lang="zh-CN" altLang="en-US"/>
              <a:t>该系统的第一步需要绘制</a:t>
            </a:r>
            <a:r>
              <a:rPr lang="zh-CN" altLang="en-US" b="1">
                <a:solidFill>
                  <a:srgbClr val="FF0000"/>
                </a:solidFill>
              </a:rPr>
              <a:t>研究区域</a:t>
            </a:r>
            <a:r>
              <a:rPr lang="zh-CN" altLang="en-US"/>
              <a:t>和</a:t>
            </a:r>
            <a:r>
              <a:rPr lang="zh-CN" altLang="en-US" b="1">
                <a:solidFill>
                  <a:srgbClr val="FF0000"/>
                </a:solidFill>
              </a:rPr>
              <a:t>污染源设置</a:t>
            </a:r>
            <a:r>
              <a:rPr lang="zh-CN" altLang="en-US"/>
              <a:t>，</a:t>
            </a:r>
            <a:r>
              <a:rPr lang="zh-CN" altLang="en-US" b="1">
                <a:solidFill>
                  <a:srgbClr val="FF0000"/>
                </a:solidFill>
              </a:rPr>
              <a:t>几何模型构</a:t>
            </a:r>
            <a:r>
              <a:rPr lang="zh-CN" altLang="en-US"/>
              <a:t>建会生成后缀为</a:t>
            </a:r>
            <a:r>
              <a:rPr lang="en-US" altLang="zh-CN"/>
              <a:t>.rpl</a:t>
            </a:r>
            <a:r>
              <a:rPr lang="zh-CN" altLang="en-US"/>
              <a:t>的文件，第一个</a:t>
            </a:r>
            <a:r>
              <a:rPr lang="en-US" altLang="zh-CN"/>
              <a:t>bug</a:t>
            </a:r>
            <a:r>
              <a:rPr lang="zh-CN" altLang="en-US"/>
              <a:t>是该文件生成出来为</a:t>
            </a:r>
            <a:r>
              <a:rPr lang="en-US" altLang="zh-CN"/>
              <a:t>0kb</a:t>
            </a:r>
            <a:r>
              <a:rPr lang="zh-CN" altLang="en-US"/>
              <a:t>，但其实是有内容的，用记事本打开是可以看到脚本文件的</a:t>
            </a:r>
            <a:r>
              <a:rPr lang="zh-CN" altLang="en-US"/>
              <a:t>内容</a:t>
            </a:r>
            <a:endParaRPr lang="zh-CN" altLang="en-US"/>
          </a:p>
        </p:txBody>
      </p:sp>
      <p:pic>
        <p:nvPicPr>
          <p:cNvPr id="6" name="图片 5"/>
          <p:cNvPicPr>
            <a:picLocks noChangeAspect="1"/>
          </p:cNvPicPr>
          <p:nvPr/>
        </p:nvPicPr>
        <p:blipFill>
          <a:blip r:embed="rId2"/>
          <a:stretch>
            <a:fillRect/>
          </a:stretch>
        </p:blipFill>
        <p:spPr>
          <a:xfrm>
            <a:off x="531495" y="2823210"/>
            <a:ext cx="6120765" cy="3281045"/>
          </a:xfrm>
          <a:prstGeom prst="rect">
            <a:avLst/>
          </a:prstGeom>
        </p:spPr>
      </p:pic>
      <p:pic>
        <p:nvPicPr>
          <p:cNvPr id="8" name="图片 8"/>
          <p:cNvPicPr>
            <a:picLocks noChangeAspect="1"/>
          </p:cNvPicPr>
          <p:nvPr/>
        </p:nvPicPr>
        <p:blipFill>
          <a:blip r:embed="rId3"/>
          <a:stretch>
            <a:fillRect/>
          </a:stretch>
        </p:blipFill>
        <p:spPr>
          <a:xfrm>
            <a:off x="7334885" y="1078865"/>
            <a:ext cx="4073525" cy="2214880"/>
          </a:xfrm>
          <a:prstGeom prst="rect">
            <a:avLst/>
          </a:prstGeom>
        </p:spPr>
      </p:pic>
      <p:pic>
        <p:nvPicPr>
          <p:cNvPr id="2" name="图片 1"/>
          <p:cNvPicPr>
            <a:picLocks noChangeAspect="1"/>
          </p:cNvPicPr>
          <p:nvPr/>
        </p:nvPicPr>
        <p:blipFill>
          <a:blip r:embed="rId4"/>
          <a:stretch>
            <a:fillRect/>
          </a:stretch>
        </p:blipFill>
        <p:spPr>
          <a:xfrm>
            <a:off x="7175500" y="3444240"/>
            <a:ext cx="4718685" cy="2698115"/>
          </a:xfrm>
          <a:prstGeom prst="rect">
            <a:avLst/>
          </a:prstGeom>
        </p:spPr>
      </p:pic>
      <p:pic>
        <p:nvPicPr>
          <p:cNvPr id="3" name="图片 2"/>
          <p:cNvPicPr>
            <a:picLocks noChangeAspect="1"/>
          </p:cNvPicPr>
          <p:nvPr/>
        </p:nvPicPr>
        <p:blipFill>
          <a:blip r:embed="rId5"/>
          <a:stretch>
            <a:fillRect/>
          </a:stretch>
        </p:blipFill>
        <p:spPr>
          <a:xfrm>
            <a:off x="5946140" y="162560"/>
            <a:ext cx="4701540" cy="815340"/>
          </a:xfrm>
          <a:prstGeom prst="rect">
            <a:avLst/>
          </a:prstGeom>
        </p:spPr>
      </p:pic>
      <p:sp>
        <p:nvSpPr>
          <p:cNvPr id="4" name="矩形 3"/>
          <p:cNvSpPr/>
          <p:nvPr/>
        </p:nvSpPr>
        <p:spPr>
          <a:xfrm>
            <a:off x="5953125" y="436245"/>
            <a:ext cx="2201545" cy="53784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45"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6" name="TextBox 28"/>
          <p:cNvSpPr txBox="1"/>
          <p:nvPr/>
        </p:nvSpPr>
        <p:spPr>
          <a:xfrm>
            <a:off x="2657686" y="394014"/>
            <a:ext cx="5297594"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b="1" dirty="0">
                <a:solidFill>
                  <a:srgbClr val="4472C4"/>
                </a:solidFill>
                <a:latin typeface="Arial" panose="020B0604020202020204" pitchFamily="34" charset="0"/>
                <a:ea typeface="微软雅黑" panose="020B0503020204020204" pitchFamily="34" charset="-122"/>
                <a:cs typeface="Arial" panose="020B0604020202020204" pitchFamily="34" charset="0"/>
              </a:rPr>
              <a:t>2</a:t>
            </a:r>
            <a:r>
              <a:rPr kumimoji="0" lang="en-US" altLang="zh-CN"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 BUG</a:t>
            </a: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及</a:t>
            </a: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修复</a:t>
            </a:r>
            <a:endPar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634365" y="1190625"/>
            <a:ext cx="10922635" cy="1291590"/>
          </a:xfrm>
          <a:prstGeom prst="rect">
            <a:avLst/>
          </a:prstGeom>
          <a:noFill/>
        </p:spPr>
        <p:txBody>
          <a:bodyPr wrap="square" rtlCol="0">
            <a:spAutoFit/>
          </a:bodyPr>
          <a:p>
            <a:r>
              <a:rPr lang="en-US" altLang="zh-CN" sz="2400" b="1"/>
              <a:t>BUG2</a:t>
            </a:r>
            <a:endParaRPr lang="zh-CN" altLang="en-US" sz="2400" b="1"/>
          </a:p>
          <a:p>
            <a:r>
              <a:rPr lang="zh-CN" altLang="en-US"/>
              <a:t>当使用生成的脚本文件</a:t>
            </a:r>
            <a:r>
              <a:rPr lang="en-US" altLang="zh-CN"/>
              <a:t>.rpl</a:t>
            </a:r>
            <a:r>
              <a:rPr lang="zh-CN" altLang="en-US"/>
              <a:t>进行</a:t>
            </a:r>
            <a:r>
              <a:rPr lang="zh-CN" altLang="en-US" b="1">
                <a:solidFill>
                  <a:srgbClr val="FF0000"/>
                </a:solidFill>
              </a:rPr>
              <a:t>网格划分</a:t>
            </a:r>
            <a:r>
              <a:rPr lang="zh-CN" altLang="en-US"/>
              <a:t>时会出现问题，即无法在后台打开</a:t>
            </a:r>
            <a:r>
              <a:rPr lang="en-US" altLang="zh-CN"/>
              <a:t>ICEM</a:t>
            </a:r>
            <a:r>
              <a:rPr lang="zh-CN" altLang="en-US"/>
              <a:t>软件</a:t>
            </a:r>
            <a:r>
              <a:rPr lang="zh-CN"/>
              <a:t>，因为师兄在代码对该软件路径进行的硬编码，这里我只是简单修复，通过</a:t>
            </a:r>
            <a:r>
              <a:rPr lang="en-US" altLang="zh-CN"/>
              <a:t>debug</a:t>
            </a:r>
            <a:r>
              <a:rPr lang="zh-CN" altLang="en-US"/>
              <a:t>，找到了路径代码，</a:t>
            </a:r>
            <a:r>
              <a:rPr lang="zh-CN"/>
              <a:t>改成了自己电脑上该软件的路径，软件成功调用</a:t>
            </a:r>
            <a:r>
              <a:rPr lang="zh-CN"/>
              <a:t>了</a:t>
            </a:r>
            <a:endParaRPr lang="zh-CN"/>
          </a:p>
        </p:txBody>
      </p:sp>
      <p:pic>
        <p:nvPicPr>
          <p:cNvPr id="4" name="图片 3"/>
          <p:cNvPicPr>
            <a:picLocks noChangeAspect="1"/>
          </p:cNvPicPr>
          <p:nvPr/>
        </p:nvPicPr>
        <p:blipFill>
          <a:blip r:embed="rId2"/>
          <a:stretch>
            <a:fillRect/>
          </a:stretch>
        </p:blipFill>
        <p:spPr>
          <a:xfrm>
            <a:off x="989330" y="2482215"/>
            <a:ext cx="5295900" cy="1386840"/>
          </a:xfrm>
          <a:prstGeom prst="rect">
            <a:avLst/>
          </a:prstGeom>
        </p:spPr>
      </p:pic>
      <p:pic>
        <p:nvPicPr>
          <p:cNvPr id="6" name="图片 5"/>
          <p:cNvPicPr>
            <a:picLocks noChangeAspect="1"/>
          </p:cNvPicPr>
          <p:nvPr/>
        </p:nvPicPr>
        <p:blipFill>
          <a:blip r:embed="rId3"/>
          <a:stretch>
            <a:fillRect/>
          </a:stretch>
        </p:blipFill>
        <p:spPr>
          <a:xfrm>
            <a:off x="866775" y="4195445"/>
            <a:ext cx="10690225" cy="1273810"/>
          </a:xfrm>
          <a:prstGeom prst="rect">
            <a:avLst/>
          </a:prstGeom>
        </p:spPr>
      </p:pic>
      <p:pic>
        <p:nvPicPr>
          <p:cNvPr id="3" name="图片 2"/>
          <p:cNvPicPr>
            <a:picLocks noChangeAspect="1"/>
          </p:cNvPicPr>
          <p:nvPr/>
        </p:nvPicPr>
        <p:blipFill>
          <a:blip r:embed="rId4"/>
          <a:stretch>
            <a:fillRect/>
          </a:stretch>
        </p:blipFill>
        <p:spPr>
          <a:xfrm>
            <a:off x="5946140" y="162560"/>
            <a:ext cx="4701540" cy="815340"/>
          </a:xfrm>
          <a:prstGeom prst="rect">
            <a:avLst/>
          </a:prstGeom>
        </p:spPr>
      </p:pic>
      <p:sp>
        <p:nvSpPr>
          <p:cNvPr id="2" name="矩形 1"/>
          <p:cNvSpPr/>
          <p:nvPr/>
        </p:nvSpPr>
        <p:spPr>
          <a:xfrm>
            <a:off x="8143875" y="416560"/>
            <a:ext cx="629285" cy="53784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45"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6" name="TextBox 28"/>
          <p:cNvSpPr txBox="1"/>
          <p:nvPr/>
        </p:nvSpPr>
        <p:spPr>
          <a:xfrm>
            <a:off x="2657686" y="394014"/>
            <a:ext cx="5297594"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b="1" dirty="0">
                <a:solidFill>
                  <a:srgbClr val="4472C4"/>
                </a:solidFill>
                <a:latin typeface="Arial" panose="020B0604020202020204" pitchFamily="34" charset="0"/>
                <a:ea typeface="微软雅黑" panose="020B0503020204020204" pitchFamily="34" charset="-122"/>
                <a:cs typeface="Arial" panose="020B0604020202020204" pitchFamily="34" charset="0"/>
              </a:rPr>
              <a:t>2</a:t>
            </a:r>
            <a:r>
              <a:rPr kumimoji="0" lang="en-US" altLang="zh-CN"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 BUG</a:t>
            </a: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及修复</a:t>
            </a:r>
            <a:endPar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471170" y="1132840"/>
            <a:ext cx="11487150" cy="2676525"/>
          </a:xfrm>
          <a:prstGeom prst="rect">
            <a:avLst/>
          </a:prstGeom>
          <a:noFill/>
        </p:spPr>
        <p:txBody>
          <a:bodyPr wrap="square" rtlCol="0">
            <a:spAutoFit/>
          </a:bodyPr>
          <a:p>
            <a:r>
              <a:rPr lang="en-US" altLang="zh-CN" sz="2400" b="1"/>
              <a:t>BUG3</a:t>
            </a:r>
            <a:endParaRPr lang="zh-CN" altLang="en-US" sz="2400" b="1"/>
          </a:p>
          <a:p>
            <a:r>
              <a:rPr lang="en-US" altLang="zh-CN"/>
              <a:t>使用</a:t>
            </a:r>
            <a:r>
              <a:rPr lang="en-US" altLang="zh-CN">
                <a:solidFill>
                  <a:srgbClr val="FF0000"/>
                </a:solidFill>
              </a:rPr>
              <a:t>几何模型构建</a:t>
            </a:r>
            <a:r>
              <a:rPr lang="zh-CN" altLang="en-US"/>
              <a:t>步骤生成</a:t>
            </a:r>
            <a:r>
              <a:rPr lang="en-US" altLang="zh-CN"/>
              <a:t>rpl</a:t>
            </a:r>
            <a:r>
              <a:rPr lang="zh-CN" altLang="en-US"/>
              <a:t>文件作为输入，进行</a:t>
            </a:r>
            <a:r>
              <a:rPr lang="zh-CN" altLang="en-US" b="1">
                <a:solidFill>
                  <a:srgbClr val="FF0000"/>
                </a:solidFill>
              </a:rPr>
              <a:t>网格划分</a:t>
            </a:r>
            <a:r>
              <a:rPr lang="zh-CN" altLang="en-US"/>
              <a:t>，因为</a:t>
            </a:r>
            <a:r>
              <a:rPr lang="en-US" altLang="zh-CN"/>
              <a:t>.rpl</a:t>
            </a:r>
            <a:r>
              <a:rPr lang="zh-CN" altLang="en-US"/>
              <a:t>文件就是脚本文件，</a:t>
            </a:r>
            <a:r>
              <a:rPr lang="en-US" altLang="zh-CN"/>
              <a:t>ICEM</a:t>
            </a:r>
            <a:r>
              <a:rPr lang="zh-CN" altLang="en-US"/>
              <a:t>会自动执行文件内的相关内容，</a:t>
            </a:r>
            <a:r>
              <a:rPr lang="en-US" altLang="zh-CN"/>
              <a:t>ICEM</a:t>
            </a:r>
            <a:r>
              <a:rPr lang="zh-CN" altLang="en-US"/>
              <a:t>会读取这个脚本，生成一系列的文件</a:t>
            </a:r>
            <a:r>
              <a:rPr lang="en-US" altLang="zh-CN"/>
              <a:t>,</a:t>
            </a:r>
            <a:r>
              <a:rPr lang="zh-CN" altLang="en-US"/>
              <a:t>比如</a:t>
            </a:r>
            <a:r>
              <a:rPr lang="en-US" altLang="zh-CN"/>
              <a:t>city.uns,city.msh</a:t>
            </a:r>
            <a:r>
              <a:rPr lang="zh-CN" altLang="en-US"/>
              <a:t>等。但是在</a:t>
            </a:r>
            <a:r>
              <a:rPr lang="en-US" altLang="zh-CN"/>
              <a:t>ICEM</a:t>
            </a:r>
            <a:r>
              <a:rPr lang="zh-CN" altLang="en-US"/>
              <a:t>运行到一半时也会报错，错误是无法找到</a:t>
            </a:r>
            <a:r>
              <a:rPr lang="en-US" altLang="zh-CN"/>
              <a:t>city.uns</a:t>
            </a:r>
            <a:r>
              <a:rPr lang="zh-CN" altLang="en-US"/>
              <a:t>文件，导致该功能最后无法生成</a:t>
            </a:r>
            <a:r>
              <a:rPr lang="en-US" altLang="zh-CN"/>
              <a:t>city.msh</a:t>
            </a:r>
            <a:r>
              <a:rPr lang="zh-CN" altLang="en-US"/>
              <a:t>文件，这样系统后面所有的功能都无法运行</a:t>
            </a:r>
            <a:r>
              <a:rPr lang="zh-CN" altLang="en-US"/>
              <a:t>了。</a:t>
            </a:r>
            <a:endParaRPr lang="zh-CN" altLang="en-US"/>
          </a:p>
          <a:p>
            <a:r>
              <a:rPr lang="zh-CN" altLang="en-US"/>
              <a:t>在打开所生成的目录中，确实没有发现名为</a:t>
            </a:r>
            <a:r>
              <a:rPr lang="en-US" altLang="zh-CN"/>
              <a:t>city.uns</a:t>
            </a:r>
            <a:r>
              <a:rPr lang="zh-CN" altLang="en-US"/>
              <a:t>的文件。并且在我多次测试的情况，发现每次目录都出现名字很长，但是最后几个字却是</a:t>
            </a:r>
            <a:r>
              <a:rPr lang="en-US" altLang="zh-CN"/>
              <a:t>city.uns</a:t>
            </a:r>
            <a:r>
              <a:rPr lang="zh-CN" altLang="en-US"/>
              <a:t>，所以我开始怀疑是不是路径出了问题，在打开师兄之间测试系统所生成数据中，也出现了同样名字的文件，甚至名字更长，因为该文件在师兄电脑存放的路径更长，这个</a:t>
            </a:r>
            <a:r>
              <a:rPr lang="en-US" altLang="zh-CN"/>
              <a:t>bug</a:t>
            </a:r>
            <a:r>
              <a:rPr lang="zh-CN" altLang="en-US"/>
              <a:t>直接把路径当成文件名了，也发现这个</a:t>
            </a:r>
            <a:r>
              <a:rPr lang="en-US" altLang="zh-CN"/>
              <a:t>bug</a:t>
            </a:r>
            <a:r>
              <a:rPr lang="zh-CN" altLang="en-US"/>
              <a:t>在当时就一直没有存在，</a:t>
            </a:r>
            <a:r>
              <a:rPr lang="zh-CN" altLang="en-US"/>
              <a:t>并留到了</a:t>
            </a:r>
            <a:r>
              <a:rPr lang="zh-CN" altLang="en-US"/>
              <a:t>现在。</a:t>
            </a:r>
            <a:endParaRPr lang="zh-CN" altLang="en-US"/>
          </a:p>
        </p:txBody>
      </p:sp>
      <p:pic>
        <p:nvPicPr>
          <p:cNvPr id="3" name="图片 2"/>
          <p:cNvPicPr>
            <a:picLocks noChangeAspect="1"/>
          </p:cNvPicPr>
          <p:nvPr/>
        </p:nvPicPr>
        <p:blipFill>
          <a:blip r:embed="rId2"/>
          <a:srcRect l="34726" t="36286" r="8957" b="20884"/>
          <a:stretch>
            <a:fillRect/>
          </a:stretch>
        </p:blipFill>
        <p:spPr>
          <a:xfrm>
            <a:off x="7496175" y="3737610"/>
            <a:ext cx="4398010" cy="2510790"/>
          </a:xfrm>
          <a:prstGeom prst="rect">
            <a:avLst/>
          </a:prstGeom>
        </p:spPr>
      </p:pic>
      <p:pic>
        <p:nvPicPr>
          <p:cNvPr id="4" name="图片 3"/>
          <p:cNvPicPr>
            <a:picLocks noChangeAspect="1"/>
          </p:cNvPicPr>
          <p:nvPr/>
        </p:nvPicPr>
        <p:blipFill>
          <a:blip r:embed="rId3"/>
          <a:stretch>
            <a:fillRect/>
          </a:stretch>
        </p:blipFill>
        <p:spPr>
          <a:xfrm>
            <a:off x="607695" y="4055745"/>
            <a:ext cx="6499225" cy="1874520"/>
          </a:xfrm>
          <a:prstGeom prst="rect">
            <a:avLst/>
          </a:prstGeom>
        </p:spPr>
      </p:pic>
      <p:sp>
        <p:nvSpPr>
          <p:cNvPr id="7" name="矩形 6"/>
          <p:cNvSpPr/>
          <p:nvPr/>
        </p:nvSpPr>
        <p:spPr>
          <a:xfrm>
            <a:off x="607695" y="4627880"/>
            <a:ext cx="4077970" cy="730250"/>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4"/>
          <a:stretch>
            <a:fillRect/>
          </a:stretch>
        </p:blipFill>
        <p:spPr>
          <a:xfrm>
            <a:off x="5946140" y="162560"/>
            <a:ext cx="4701540" cy="815340"/>
          </a:xfrm>
          <a:prstGeom prst="rect">
            <a:avLst/>
          </a:prstGeom>
        </p:spPr>
      </p:pic>
      <p:sp>
        <p:nvSpPr>
          <p:cNvPr id="8" name="矩形 7"/>
          <p:cNvSpPr/>
          <p:nvPr/>
        </p:nvSpPr>
        <p:spPr>
          <a:xfrm>
            <a:off x="8143875" y="416560"/>
            <a:ext cx="629285" cy="53784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006097" y="90963"/>
            <a:ext cx="887826" cy="887826"/>
          </a:xfrm>
          <a:prstGeom prst="rect">
            <a:avLst/>
          </a:prstGeom>
        </p:spPr>
      </p:pic>
      <p:cxnSp>
        <p:nvCxnSpPr>
          <p:cNvPr id="45" name="原创设计师QQ598969553      _8"/>
          <p:cNvCxnSpPr/>
          <p:nvPr/>
        </p:nvCxnSpPr>
        <p:spPr>
          <a:xfrm flipV="1">
            <a:off x="141268" y="1028219"/>
            <a:ext cx="11931283" cy="1"/>
          </a:xfrm>
          <a:prstGeom prst="line">
            <a:avLst/>
          </a:prstGeom>
          <a:ln w="22225">
            <a:solidFill>
              <a:schemeClr val="tx1">
                <a:lumMod val="50000"/>
                <a:lumOff val="50000"/>
              </a:schemeClr>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46" name="TextBox 28"/>
          <p:cNvSpPr txBox="1"/>
          <p:nvPr/>
        </p:nvSpPr>
        <p:spPr>
          <a:xfrm>
            <a:off x="2657686" y="394014"/>
            <a:ext cx="5297594"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b="1" dirty="0">
                <a:solidFill>
                  <a:srgbClr val="4472C4"/>
                </a:solidFill>
                <a:latin typeface="Arial" panose="020B0604020202020204" pitchFamily="34" charset="0"/>
                <a:ea typeface="微软雅黑" panose="020B0503020204020204" pitchFamily="34" charset="-122"/>
                <a:cs typeface="Arial" panose="020B0604020202020204" pitchFamily="34" charset="0"/>
              </a:rPr>
              <a:t>2</a:t>
            </a:r>
            <a:r>
              <a:rPr kumimoji="0" lang="en-US" altLang="zh-CN"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 BUG</a:t>
            </a:r>
            <a:r>
              <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rPr>
              <a:t>及修复</a:t>
            </a:r>
            <a:endParaRPr kumimoji="0" lang="zh-CN" altLang="en-US" sz="3200" b="1" i="0" u="none" strike="noStrike" kern="1200" cap="none" spc="0" normalizeH="0" baseline="0" noProof="0" dirty="0" smtClean="0">
              <a:ln>
                <a:noFill/>
              </a:ln>
              <a:solidFill>
                <a:srgbClr val="4472C4"/>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471170" y="1132840"/>
            <a:ext cx="11487150" cy="1568450"/>
          </a:xfrm>
          <a:prstGeom prst="rect">
            <a:avLst/>
          </a:prstGeom>
          <a:noFill/>
        </p:spPr>
        <p:txBody>
          <a:bodyPr wrap="square" rtlCol="0">
            <a:spAutoFit/>
          </a:bodyPr>
          <a:p>
            <a:r>
              <a:rPr lang="en-US" altLang="zh-CN" sz="2400" b="1"/>
              <a:t>BUG3</a:t>
            </a:r>
            <a:endParaRPr lang="zh-CN" altLang="en-US" sz="2400" b="1"/>
          </a:p>
          <a:p>
            <a:r>
              <a:rPr lang="zh-CN" altLang="en-US"/>
              <a:t>在明确</a:t>
            </a:r>
            <a:r>
              <a:rPr lang="en-US" altLang="zh-CN"/>
              <a:t>bug</a:t>
            </a:r>
            <a:r>
              <a:rPr lang="zh-CN" altLang="en-US"/>
              <a:t>产生的原因，我开始打开脚本文件一探究究竟，发现脚本文件里面同时出现了绝对路径和相对路径，该脚本文件的第一行，其实就定位到了所生成的文件夹，所以脚本文件下面的所有路径都应该写成相对路径，但是师兄写的全是绝对路径，所以会出现用路径命名文件的</a:t>
            </a:r>
            <a:r>
              <a:rPr lang="zh-CN" altLang="en-US"/>
              <a:t>情况</a:t>
            </a:r>
            <a:endParaRPr lang="zh-CN" altLang="en-US"/>
          </a:p>
          <a:p>
            <a:endParaRPr lang="zh-CN" altLang="en-US"/>
          </a:p>
        </p:txBody>
      </p:sp>
      <p:pic>
        <p:nvPicPr>
          <p:cNvPr id="2" name="图片 1"/>
          <p:cNvPicPr>
            <a:picLocks noChangeAspect="1"/>
          </p:cNvPicPr>
          <p:nvPr/>
        </p:nvPicPr>
        <p:blipFill>
          <a:blip r:embed="rId2"/>
          <a:stretch>
            <a:fillRect/>
          </a:stretch>
        </p:blipFill>
        <p:spPr>
          <a:xfrm>
            <a:off x="825500" y="3727450"/>
            <a:ext cx="8161020" cy="2042160"/>
          </a:xfrm>
          <a:prstGeom prst="rect">
            <a:avLst/>
          </a:prstGeom>
        </p:spPr>
      </p:pic>
      <p:pic>
        <p:nvPicPr>
          <p:cNvPr id="8" name="图片 7"/>
          <p:cNvPicPr>
            <a:picLocks noChangeAspect="1"/>
          </p:cNvPicPr>
          <p:nvPr/>
        </p:nvPicPr>
        <p:blipFill>
          <a:blip r:embed="rId3"/>
          <a:stretch>
            <a:fillRect/>
          </a:stretch>
        </p:blipFill>
        <p:spPr>
          <a:xfrm>
            <a:off x="640080" y="2469515"/>
            <a:ext cx="7315200" cy="1005840"/>
          </a:xfrm>
          <a:prstGeom prst="rect">
            <a:avLst/>
          </a:prstGeom>
        </p:spPr>
      </p:pic>
      <p:sp>
        <p:nvSpPr>
          <p:cNvPr id="9" name="矩形 8"/>
          <p:cNvSpPr/>
          <p:nvPr/>
        </p:nvSpPr>
        <p:spPr>
          <a:xfrm>
            <a:off x="640080" y="2607310"/>
            <a:ext cx="6654165" cy="224155"/>
          </a:xfrm>
          <a:prstGeom prst="rect">
            <a:avLst/>
          </a:prstGeom>
          <a:noFill/>
          <a:ln w="28575">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8509635" y="2701290"/>
            <a:ext cx="2129790" cy="645160"/>
          </a:xfrm>
          <a:prstGeom prst="rect">
            <a:avLst/>
          </a:prstGeom>
          <a:noFill/>
        </p:spPr>
        <p:txBody>
          <a:bodyPr wrap="square" rtlCol="0">
            <a:spAutoFit/>
          </a:bodyPr>
          <a:p>
            <a:r>
              <a:rPr lang="zh-CN" altLang="en-US"/>
              <a:t>第一行就定位到了指定</a:t>
            </a:r>
            <a:r>
              <a:rPr lang="zh-CN" altLang="en-US"/>
              <a:t>目录</a:t>
            </a:r>
            <a:endParaRPr lang="zh-CN" altLang="en-US"/>
          </a:p>
        </p:txBody>
      </p:sp>
      <p:sp>
        <p:nvSpPr>
          <p:cNvPr id="11" name="文本框 10"/>
          <p:cNvSpPr txBox="1"/>
          <p:nvPr/>
        </p:nvSpPr>
        <p:spPr>
          <a:xfrm>
            <a:off x="9245600" y="3964305"/>
            <a:ext cx="2129790" cy="645160"/>
          </a:xfrm>
          <a:prstGeom prst="rect">
            <a:avLst/>
          </a:prstGeom>
          <a:noFill/>
        </p:spPr>
        <p:txBody>
          <a:bodyPr wrap="square" rtlCol="0">
            <a:spAutoFit/>
          </a:bodyPr>
          <a:p>
            <a:r>
              <a:rPr lang="zh-CN" altLang="en-US"/>
              <a:t>该文件的后面却仍然是绝对</a:t>
            </a:r>
            <a:r>
              <a:rPr lang="zh-CN" altLang="en-US"/>
              <a:t>路径</a:t>
            </a:r>
            <a:endParaRPr lang="zh-CN" altLang="en-US"/>
          </a:p>
        </p:txBody>
      </p:sp>
      <p:pic>
        <p:nvPicPr>
          <p:cNvPr id="6" name="图片 5"/>
          <p:cNvPicPr>
            <a:picLocks noChangeAspect="1"/>
          </p:cNvPicPr>
          <p:nvPr/>
        </p:nvPicPr>
        <p:blipFill>
          <a:blip r:embed="rId4"/>
          <a:stretch>
            <a:fillRect/>
          </a:stretch>
        </p:blipFill>
        <p:spPr>
          <a:xfrm>
            <a:off x="5946140" y="162560"/>
            <a:ext cx="4701540" cy="815340"/>
          </a:xfrm>
          <a:prstGeom prst="rect">
            <a:avLst/>
          </a:prstGeom>
        </p:spPr>
      </p:pic>
      <p:sp>
        <p:nvSpPr>
          <p:cNvPr id="3" name="矩形 2"/>
          <p:cNvSpPr/>
          <p:nvPr/>
        </p:nvSpPr>
        <p:spPr>
          <a:xfrm>
            <a:off x="8143875" y="416560"/>
            <a:ext cx="629285" cy="53784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14700,&quot;width&quot;:19884}"/>
</p:tagLst>
</file>

<file path=ppt/tags/tag2.xml><?xml version="1.0" encoding="utf-8"?>
<p:tagLst xmlns:p="http://schemas.openxmlformats.org/presentationml/2006/main">
  <p:tag name="KSO_WPP_MARK_KEY" val="6c711ca6-823e-4ce5-bc44-9aa28c67af63"/>
  <p:tag name="COMMONDATA" val="eyJoZGlkIjoiZTYxMDgxMjEwZjU5NjJlMTU5OWZkMzJiOGY4ZjU5NTIifQ=="/>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3336</Words>
  <Application>WPS 演示</Application>
  <PresentationFormat>宽屏</PresentationFormat>
  <Paragraphs>159</Paragraphs>
  <Slides>27</Slides>
  <Notes>22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38" baseType="lpstr">
      <vt:lpstr>Arial</vt:lpstr>
      <vt:lpstr>宋体</vt:lpstr>
      <vt:lpstr>Wingdings</vt:lpstr>
      <vt:lpstr>Times New Roman</vt:lpstr>
      <vt:lpstr>黑体</vt:lpstr>
      <vt:lpstr>华文中宋</vt:lpstr>
      <vt:lpstr>微软雅黑</vt:lpstr>
      <vt:lpstr>等线</vt:lpstr>
      <vt:lpstr>Arial Unicode MS</vt:lpstr>
      <vt:lpstr>1_Office 主题​​</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聂 恒志</dc:creator>
  <cp:lastModifiedBy>wangyuhang</cp:lastModifiedBy>
  <cp:revision>177</cp:revision>
  <dcterms:created xsi:type="dcterms:W3CDTF">2022-05-16T02:57:00Z</dcterms:created>
  <dcterms:modified xsi:type="dcterms:W3CDTF">2023-03-14T01:41:41Z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8F7B8087EE1E4EC2A3D40710D7E4EA90</vt:lpwstr>
  </property>
  <property fmtid="{D5CDD505-2E9C-101B-9397-08002B2CF9AE}" pid="3" name="KSOProductBuildVer">
    <vt:lpwstr>2052-11.1.0.13703</vt:lpwstr>
  </property>
</Properties>
</file>